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92" r:id="rId5"/>
    <p:sldId id="316" r:id="rId6"/>
    <p:sldId id="321" r:id="rId7"/>
    <p:sldId id="308" r:id="rId8"/>
    <p:sldId id="309" r:id="rId9"/>
    <p:sldId id="310" r:id="rId10"/>
    <p:sldId id="311" r:id="rId11"/>
    <p:sldId id="322" r:id="rId12"/>
    <p:sldId id="315" r:id="rId13"/>
    <p:sldId id="296" r:id="rId14"/>
    <p:sldId id="323" r:id="rId15"/>
    <p:sldId id="295" r:id="rId16"/>
    <p:sldId id="317" r:id="rId17"/>
    <p:sldId id="319" r:id="rId18"/>
    <p:sldId id="324" r:id="rId19"/>
    <p:sldId id="297" r:id="rId20"/>
    <p:sldId id="325" r:id="rId21"/>
    <p:sldId id="327" r:id="rId22"/>
    <p:sldId id="328" r:id="rId23"/>
    <p:sldId id="320" r:id="rId24"/>
    <p:sldId id="300" r:id="rId25"/>
    <p:sldId id="301" r:id="rId26"/>
    <p:sldId id="306" r:id="rId27"/>
    <p:sldId id="307" r:id="rId28"/>
    <p:sldId id="302" r:id="rId29"/>
    <p:sldId id="303" r:id="rId30"/>
    <p:sldId id="304" r:id="rId31"/>
    <p:sldId id="326" r:id="rId32"/>
    <p:sldId id="305" r:id="rId33"/>
  </p:sldIdLst>
  <p:sldSz cx="12188825" cy="6858000"/>
  <p:notesSz cx="6858000" cy="9144000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FA6411F-6435-4B53-BF32-7C3C432AE2CE}">
          <p14:sldIdLst>
            <p14:sldId id="292"/>
            <p14:sldId id="316"/>
          </p14:sldIdLst>
        </p14:section>
        <p14:section name="Zusammenfassungsabschnitt" id="{B5D1001F-A466-4B57-B71D-D66F7D693A0F}">
          <p14:sldIdLst>
            <p14:sldId id="321"/>
          </p14:sldIdLst>
        </p14:section>
        <p14:section name="Programmdemonstration" id="{5427633C-8CDA-407F-A558-F88C02AE1CA2}">
          <p14:sldIdLst>
            <p14:sldId id="308"/>
            <p14:sldId id="309"/>
          </p14:sldIdLst>
        </p14:section>
        <p14:section name="Programmaufbau" id="{7D022551-FCE5-45F1-A45B-864C7342C299}">
          <p14:sldIdLst>
            <p14:sldId id="310"/>
            <p14:sldId id="311"/>
            <p14:sldId id="322"/>
            <p14:sldId id="315"/>
            <p14:sldId id="296"/>
            <p14:sldId id="323"/>
            <p14:sldId id="295"/>
            <p14:sldId id="317"/>
          </p14:sldIdLst>
        </p14:section>
        <p14:section name="Code hinter den Funktionen" id="{3041EF85-3BDC-49C3-98DF-F03F8FDEBA3D}">
          <p14:sldIdLst>
            <p14:sldId id="319"/>
            <p14:sldId id="324"/>
            <p14:sldId id="297"/>
            <p14:sldId id="325"/>
            <p14:sldId id="327"/>
            <p14:sldId id="328"/>
          </p14:sldIdLst>
        </p14:section>
        <p14:section name="Zusammenfassung und Fazit(Ausblick)" id="{781339D8-A085-4CAF-AC9F-1D74F76F36AD}">
          <p14:sldIdLst>
            <p14:sldId id="320"/>
            <p14:sldId id="300"/>
            <p14:sldId id="301"/>
            <p14:sldId id="306"/>
            <p14:sldId id="307"/>
          </p14:sldIdLst>
        </p14:section>
        <p14:section name="Quellen" id="{F93E989E-303A-4715-82A0-F6C6FA7886E0}">
          <p14:sldIdLst>
            <p14:sldId id="302"/>
            <p14:sldId id="303"/>
            <p14:sldId id="304"/>
            <p14:sldId id="326"/>
          </p14:sldIdLst>
        </p14:section>
        <p14:section name="Überblick" id="{547B115B-1A1A-4223-AFB9-302CC55F10C0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CC7"/>
    <a:srgbClr val="7030A0"/>
    <a:srgbClr val="E66E8B"/>
    <a:srgbClr val="081023"/>
    <a:srgbClr val="008E8E"/>
    <a:srgbClr val="040913"/>
    <a:srgbClr val="394404"/>
    <a:srgbClr val="5F6F0F"/>
    <a:srgbClr val="718412"/>
    <a:srgbClr val="657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82332" autoAdjust="0"/>
  </p:normalViewPr>
  <p:slideViewPr>
    <p:cSldViewPr>
      <p:cViewPr>
        <p:scale>
          <a:sx n="400" d="100"/>
          <a:sy n="400" d="100"/>
        </p:scale>
        <p:origin x="282" y="28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68"/>
    </p:cViewPr>
  </p:sorterViewPr>
  <p:notesViewPr>
    <p:cSldViewPr showGuides="1">
      <p:cViewPr varScale="1">
        <p:scale>
          <a:sx n="85" d="100"/>
          <a:sy n="85" d="100"/>
        </p:scale>
        <p:origin x="388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endParaRPr lang="de-DE" dirty="0"/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de-DE" dirty="0"/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endParaRPr lang="de-DE" dirty="0"/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hierarchy3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12AC88E9-2A04-47DD-A6C3-50C72BD36411}" type="pres">
      <dgm:prSet presAssocID="{BF0EFC20-3F98-4610-A046-4721E26245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63CB18-C8ED-417D-A76A-3AAC78D36AAE}" type="pres">
      <dgm:prSet presAssocID="{AEF0BFB8-F6C3-4187-9C8F-DE28ED4F04CF}" presName="root" presStyleCnt="0"/>
      <dgm:spPr/>
    </dgm:pt>
    <dgm:pt modelId="{BD88A408-FD8F-410E-B938-EBC58ED49114}" type="pres">
      <dgm:prSet presAssocID="{AEF0BFB8-F6C3-4187-9C8F-DE28ED4F04CF}" presName="rootComposite" presStyleCnt="0"/>
      <dgm:spPr/>
    </dgm:pt>
    <dgm:pt modelId="{222D54D6-268D-489B-896C-D833C0F88F1E}" type="pres">
      <dgm:prSet presAssocID="{AEF0BFB8-F6C3-4187-9C8F-DE28ED4F04CF}" presName="rootText" presStyleLbl="node1" presStyleIdx="0" presStyleCnt="3"/>
      <dgm:spPr>
        <a:prstGeom prst="roundRect">
          <a:avLst/>
        </a:prstGeom>
      </dgm:spPr>
    </dgm:pt>
    <dgm:pt modelId="{6F342E7C-EF84-49D7-9032-AF526E28F913}" type="pres">
      <dgm:prSet presAssocID="{AEF0BFB8-F6C3-4187-9C8F-DE28ED4F04CF}" presName="rootConnector" presStyleLbl="node1" presStyleIdx="0" presStyleCnt="3"/>
      <dgm:spPr/>
    </dgm:pt>
    <dgm:pt modelId="{1750CDC7-A142-4F5D-8F18-DDE1BDE49B50}" type="pres">
      <dgm:prSet presAssocID="{AEF0BFB8-F6C3-4187-9C8F-DE28ED4F04CF}" presName="childShape" presStyleCnt="0"/>
      <dgm:spPr/>
    </dgm:pt>
    <dgm:pt modelId="{B3B8B0B9-C650-46CF-973E-6E6F9AA5F816}" type="pres">
      <dgm:prSet presAssocID="{99F52B13-B0E0-413B-9D4C-DBB0D0AF23A8}" presName="root" presStyleCnt="0"/>
      <dgm:spPr/>
    </dgm:pt>
    <dgm:pt modelId="{F4CD736C-A390-4117-B2A8-74EDDC650090}" type="pres">
      <dgm:prSet presAssocID="{99F52B13-B0E0-413B-9D4C-DBB0D0AF23A8}" presName="rootComposite" presStyleCnt="0"/>
      <dgm:spPr/>
    </dgm:pt>
    <dgm:pt modelId="{57D81F0A-B72E-4A85-BD12-5993BFD716CC}" type="pres">
      <dgm:prSet presAssocID="{99F52B13-B0E0-413B-9D4C-DBB0D0AF23A8}" presName="rootText" presStyleLbl="node1" presStyleIdx="1" presStyleCnt="3"/>
      <dgm:spPr>
        <a:prstGeom prst="roundRect">
          <a:avLst/>
        </a:prstGeom>
      </dgm:spPr>
    </dgm:pt>
    <dgm:pt modelId="{44F23C0B-C00D-435C-8017-2C6EA493B7D9}" type="pres">
      <dgm:prSet presAssocID="{99F52B13-B0E0-413B-9D4C-DBB0D0AF23A8}" presName="rootConnector" presStyleLbl="node1" presStyleIdx="1" presStyleCnt="3"/>
      <dgm:spPr/>
    </dgm:pt>
    <dgm:pt modelId="{30371F61-2033-4B86-B37E-95760A85FF81}" type="pres">
      <dgm:prSet presAssocID="{99F52B13-B0E0-413B-9D4C-DBB0D0AF23A8}" presName="childShape" presStyleCnt="0"/>
      <dgm:spPr/>
    </dgm:pt>
    <dgm:pt modelId="{A5C09CD7-B6CB-4CF5-BF02-F4219A6FA086}" type="pres">
      <dgm:prSet presAssocID="{6BF26D7B-474A-4B09-8885-8DE4AE2E14C3}" presName="root" presStyleCnt="0"/>
      <dgm:spPr/>
    </dgm:pt>
    <dgm:pt modelId="{F2AFEA8E-42C6-438F-A724-657D91CF674F}" type="pres">
      <dgm:prSet presAssocID="{6BF26D7B-474A-4B09-8885-8DE4AE2E14C3}" presName="rootComposite" presStyleCnt="0"/>
      <dgm:spPr/>
    </dgm:pt>
    <dgm:pt modelId="{0826A4ED-817A-435E-A40C-84334D09A59C}" type="pres">
      <dgm:prSet presAssocID="{6BF26D7B-474A-4B09-8885-8DE4AE2E14C3}" presName="rootText" presStyleLbl="node1" presStyleIdx="2" presStyleCnt="3"/>
      <dgm:spPr>
        <a:prstGeom prst="roundRect">
          <a:avLst/>
        </a:prstGeom>
      </dgm:spPr>
    </dgm:pt>
    <dgm:pt modelId="{AB5E216D-11C8-4B32-AF76-C2E6D4D5F2A4}" type="pres">
      <dgm:prSet presAssocID="{6BF26D7B-474A-4B09-8885-8DE4AE2E14C3}" presName="rootConnector" presStyleLbl="node1" presStyleIdx="2" presStyleCnt="3"/>
      <dgm:spPr/>
    </dgm:pt>
    <dgm:pt modelId="{2394DD90-0976-4D05-A815-591096BB3A30}" type="pres">
      <dgm:prSet presAssocID="{6BF26D7B-474A-4B09-8885-8DE4AE2E14C3}" presName="childShape" presStyleCnt="0"/>
      <dgm:spPr/>
    </dgm:pt>
  </dgm:ptLst>
  <dgm:cxnLst>
    <dgm:cxn modelId="{ADA8B606-A754-4A66-A635-DF807840670F}" type="presOf" srcId="{BF0EFC20-3F98-4610-A046-4721E2624589}" destId="{12AC88E9-2A04-47DD-A6C3-50C72BD36411}" srcOrd="0" destOrd="0" presId="urn:microsoft.com/office/officeart/2005/8/layout/hierarchy3"/>
    <dgm:cxn modelId="{E8144A09-B833-492B-BD54-01194FD71F5F}" type="presOf" srcId="{AEF0BFB8-F6C3-4187-9C8F-DE28ED4F04CF}" destId="{6F342E7C-EF84-49D7-9032-AF526E28F913}" srcOrd="1" destOrd="0" presId="urn:microsoft.com/office/officeart/2005/8/layout/hierarchy3"/>
    <dgm:cxn modelId="{2160D025-CDD8-49EE-BC01-32FE2B5EF81D}" type="presOf" srcId="{6BF26D7B-474A-4B09-8885-8DE4AE2E14C3}" destId="{AB5E216D-11C8-4B32-AF76-C2E6D4D5F2A4}" srcOrd="1" destOrd="0" presId="urn:microsoft.com/office/officeart/2005/8/layout/hierarchy3"/>
    <dgm:cxn modelId="{ACDCD564-BB3F-4C30-B129-FDE5344DF0CD}" type="presOf" srcId="{6BF26D7B-474A-4B09-8885-8DE4AE2E14C3}" destId="{0826A4ED-817A-435E-A40C-84334D09A59C}" srcOrd="0" destOrd="0" presId="urn:microsoft.com/office/officeart/2005/8/layout/hierarchy3"/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2321EB84-140E-46C2-92BD-707648C1C2FD}" type="presOf" srcId="{99F52B13-B0E0-413B-9D4C-DBB0D0AF23A8}" destId="{44F23C0B-C00D-435C-8017-2C6EA493B7D9}" srcOrd="1" destOrd="0" presId="urn:microsoft.com/office/officeart/2005/8/layout/hierarchy3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5CA8F8BE-22A3-4E2B-A2A2-BD3BE7285FB3}" type="presOf" srcId="{99F52B13-B0E0-413B-9D4C-DBB0D0AF23A8}" destId="{57D81F0A-B72E-4A85-BD12-5993BFD716CC}" srcOrd="0" destOrd="0" presId="urn:microsoft.com/office/officeart/2005/8/layout/hierarchy3"/>
    <dgm:cxn modelId="{4C702ACA-D886-4261-8113-F34FFD7987FF}" type="presOf" srcId="{AEF0BFB8-F6C3-4187-9C8F-DE28ED4F04CF}" destId="{222D54D6-268D-489B-896C-D833C0F88F1E}" srcOrd="0" destOrd="0" presId="urn:microsoft.com/office/officeart/2005/8/layout/hierarchy3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688D081A-1BCD-41A8-A556-8070C28B5FCA}" type="presParOf" srcId="{12AC88E9-2A04-47DD-A6C3-50C72BD36411}" destId="{9563CB18-C8ED-417D-A76A-3AAC78D36AAE}" srcOrd="0" destOrd="0" presId="urn:microsoft.com/office/officeart/2005/8/layout/hierarchy3"/>
    <dgm:cxn modelId="{CB230061-C00B-44AD-992F-E4AF5CD2977B}" type="presParOf" srcId="{9563CB18-C8ED-417D-A76A-3AAC78D36AAE}" destId="{BD88A408-FD8F-410E-B938-EBC58ED49114}" srcOrd="0" destOrd="0" presId="urn:microsoft.com/office/officeart/2005/8/layout/hierarchy3"/>
    <dgm:cxn modelId="{C5B95B8E-5054-4904-9E5C-DF41E6EEA7C6}" type="presParOf" srcId="{BD88A408-FD8F-410E-B938-EBC58ED49114}" destId="{222D54D6-268D-489B-896C-D833C0F88F1E}" srcOrd="0" destOrd="0" presId="urn:microsoft.com/office/officeart/2005/8/layout/hierarchy3"/>
    <dgm:cxn modelId="{F5DB8157-EF5B-40D6-95D3-DA10CA9F6F78}" type="presParOf" srcId="{BD88A408-FD8F-410E-B938-EBC58ED49114}" destId="{6F342E7C-EF84-49D7-9032-AF526E28F913}" srcOrd="1" destOrd="0" presId="urn:microsoft.com/office/officeart/2005/8/layout/hierarchy3"/>
    <dgm:cxn modelId="{277C4D7A-0BB3-42CF-A2D5-FE4614CCF29B}" type="presParOf" srcId="{9563CB18-C8ED-417D-A76A-3AAC78D36AAE}" destId="{1750CDC7-A142-4F5D-8F18-DDE1BDE49B50}" srcOrd="1" destOrd="0" presId="urn:microsoft.com/office/officeart/2005/8/layout/hierarchy3"/>
    <dgm:cxn modelId="{623E8121-0BF8-4ABA-9859-EA86E94897F1}" type="presParOf" srcId="{12AC88E9-2A04-47DD-A6C3-50C72BD36411}" destId="{B3B8B0B9-C650-46CF-973E-6E6F9AA5F816}" srcOrd="1" destOrd="0" presId="urn:microsoft.com/office/officeart/2005/8/layout/hierarchy3"/>
    <dgm:cxn modelId="{F737B75F-679B-481E-A19C-3378A7C0BCE7}" type="presParOf" srcId="{B3B8B0B9-C650-46CF-973E-6E6F9AA5F816}" destId="{F4CD736C-A390-4117-B2A8-74EDDC650090}" srcOrd="0" destOrd="0" presId="urn:microsoft.com/office/officeart/2005/8/layout/hierarchy3"/>
    <dgm:cxn modelId="{145CEB9D-DE12-481E-9824-089A8C862E14}" type="presParOf" srcId="{F4CD736C-A390-4117-B2A8-74EDDC650090}" destId="{57D81F0A-B72E-4A85-BD12-5993BFD716CC}" srcOrd="0" destOrd="0" presId="urn:microsoft.com/office/officeart/2005/8/layout/hierarchy3"/>
    <dgm:cxn modelId="{29A58460-D6C1-46AF-AF23-98C395651CCF}" type="presParOf" srcId="{F4CD736C-A390-4117-B2A8-74EDDC650090}" destId="{44F23C0B-C00D-435C-8017-2C6EA493B7D9}" srcOrd="1" destOrd="0" presId="urn:microsoft.com/office/officeart/2005/8/layout/hierarchy3"/>
    <dgm:cxn modelId="{3F8C3493-5684-466E-8243-CA4163CB3E2C}" type="presParOf" srcId="{B3B8B0B9-C650-46CF-973E-6E6F9AA5F816}" destId="{30371F61-2033-4B86-B37E-95760A85FF81}" srcOrd="1" destOrd="0" presId="urn:microsoft.com/office/officeart/2005/8/layout/hierarchy3"/>
    <dgm:cxn modelId="{76384C02-959C-46BA-B40C-447AB047600F}" type="presParOf" srcId="{12AC88E9-2A04-47DD-A6C3-50C72BD36411}" destId="{A5C09CD7-B6CB-4CF5-BF02-F4219A6FA086}" srcOrd="2" destOrd="0" presId="urn:microsoft.com/office/officeart/2005/8/layout/hierarchy3"/>
    <dgm:cxn modelId="{5E70C632-6E1C-4CB7-BD0C-147634743C87}" type="presParOf" srcId="{A5C09CD7-B6CB-4CF5-BF02-F4219A6FA086}" destId="{F2AFEA8E-42C6-438F-A724-657D91CF674F}" srcOrd="0" destOrd="0" presId="urn:microsoft.com/office/officeart/2005/8/layout/hierarchy3"/>
    <dgm:cxn modelId="{1137B1EB-4710-4BC4-9428-EF47BA7E5147}" type="presParOf" srcId="{F2AFEA8E-42C6-438F-A724-657D91CF674F}" destId="{0826A4ED-817A-435E-A40C-84334D09A59C}" srcOrd="0" destOrd="0" presId="urn:microsoft.com/office/officeart/2005/8/layout/hierarchy3"/>
    <dgm:cxn modelId="{4FEC91AF-D110-466D-B9DB-5817B61AEB80}" type="presParOf" srcId="{F2AFEA8E-42C6-438F-A724-657D91CF674F}" destId="{AB5E216D-11C8-4B32-AF76-C2E6D4D5F2A4}" srcOrd="1" destOrd="0" presId="urn:microsoft.com/office/officeart/2005/8/layout/hierarchy3"/>
    <dgm:cxn modelId="{A72FF3B3-ED3E-46BA-90F3-CE06F1A4DFE5}" type="presParOf" srcId="{A5C09CD7-B6CB-4CF5-BF02-F4219A6FA086}" destId="{2394DD90-0976-4D05-A815-591096BB3A30}" srcOrd="1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303284" y="779"/>
          <a:ext cx="2834833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9661" y="47156"/>
        <a:ext cx="2742079" cy="857283"/>
      </dsp:txXfrm>
    </dsp:sp>
    <dsp:sp modelId="{7183FC44-814C-48E7-8371-A2DEF221FFA3}">
      <dsp:nvSpPr>
        <dsp:cNvPr id="0" name=""/>
        <dsp:cNvSpPr/>
      </dsp:nvSpPr>
      <dsp:spPr>
        <a:xfrm>
          <a:off x="297085" y="1109157"/>
          <a:ext cx="2892706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3462" y="1155534"/>
        <a:ext cx="2799952" cy="857283"/>
      </dsp:txXfrm>
    </dsp:sp>
    <dsp:sp modelId="{C12E27CB-4F3D-4329-9342-0ACE0D22CF7A}">
      <dsp:nvSpPr>
        <dsp:cNvPr id="0" name=""/>
        <dsp:cNvSpPr/>
      </dsp:nvSpPr>
      <dsp:spPr>
        <a:xfrm>
          <a:off x="296665" y="2217534"/>
          <a:ext cx="2893545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3042" y="2263911"/>
        <a:ext cx="2800791" cy="857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D54D6-268D-489B-896C-D833C0F88F1E}">
      <dsp:nvSpPr>
        <dsp:cNvPr id="0" name=""/>
        <dsp:cNvSpPr/>
      </dsp:nvSpPr>
      <dsp:spPr>
        <a:xfrm>
          <a:off x="1487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86468" y="533019"/>
        <a:ext cx="3311709" cy="1570873"/>
      </dsp:txXfrm>
    </dsp:sp>
    <dsp:sp modelId="{57D81F0A-B72E-4A85-BD12-5993BFD716CC}">
      <dsp:nvSpPr>
        <dsp:cNvPr id="0" name=""/>
        <dsp:cNvSpPr/>
      </dsp:nvSpPr>
      <dsp:spPr>
        <a:xfrm>
          <a:off x="4353576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4438557" y="533019"/>
        <a:ext cx="3311709" cy="1570873"/>
      </dsp:txXfrm>
    </dsp:sp>
    <dsp:sp modelId="{0826A4ED-817A-435E-A40C-84334D09A59C}">
      <dsp:nvSpPr>
        <dsp:cNvPr id="0" name=""/>
        <dsp:cNvSpPr/>
      </dsp:nvSpPr>
      <dsp:spPr>
        <a:xfrm>
          <a:off x="8705665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8790646" y="533019"/>
        <a:ext cx="3311709" cy="15708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A8C5A89-D750-4C9C-AD82-BD87E1631370}" type="datetime1">
              <a:rPr lang="de-DE" smtClean="0"/>
              <a:t>06.06.2025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29E0972-DB1D-4D71-93B8-56ECB99C47FF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C676-3832-5881-9F27-B7E4C739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367463-10A7-614D-880F-19E753FDD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C8F76A-BA44-EC30-BA85-8133658C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D10647-589E-A9FC-D314-0F55AC3C6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461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6A2F-A311-49A7-CFAD-E482D079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6F9D89-0ACE-4EEA-2A8A-1BC2FA334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DCD00E-649C-5BD5-190F-73CA1DF09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2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Fangen wir doch gleich mit der Gliederung an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2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KLICK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8F8EA-F831-C30D-D7C2-CC8D08C2C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654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„Der entscheidende Schritt bei der Datenbankanbindung in Java erfolgt durch die JDBC-Schnittstelle. Durch </a:t>
            </a:r>
            <a:r>
              <a:rPr lang="de-DE" dirty="0" err="1"/>
              <a:t>DriverManager.getConnection</a:t>
            </a:r>
            <a:r>
              <a:rPr lang="de-DE" dirty="0"/>
              <a:t>() stelle ich die Verbindung zur Datenbank her.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123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Wichtig ist hierbei vor allem das </a:t>
            </a:r>
            <a:r>
              <a:rPr lang="de-DE" dirty="0" err="1"/>
              <a:t>PreparedStatement</a:t>
            </a:r>
            <a:r>
              <a:rPr lang="de-DE" dirty="0"/>
              <a:t>: Es schützt aktiv vor SQL-</a:t>
            </a:r>
            <a:r>
              <a:rPr lang="de-DE" dirty="0" err="1"/>
              <a:t>Injection</a:t>
            </a:r>
            <a:r>
              <a:rPr lang="de-DE" dirty="0"/>
              <a:t>-Angriffen, da die Benutzereingaben immer als separate Parameter behandelt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82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executeUpdate</a:t>
            </a:r>
            <a:r>
              <a:rPr lang="de-DE" dirty="0"/>
              <a:t> führt das einfügen in die Datenbank aus. Dann nutze ich </a:t>
            </a:r>
            <a:r>
              <a:rPr lang="de-DE" dirty="0" err="1"/>
              <a:t>getGeneratedKeys</a:t>
            </a:r>
            <a:r>
              <a:rPr lang="de-DE" dirty="0"/>
              <a:t>(), um die automatisch erzeugte ID des neuen Mitglieds zurückzubekommen.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98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51E8-537B-6D97-77FB-318AD51BF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EAE6E9-9B3E-5D9A-1BB3-0C63C8F2C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432E23-03E5-DA92-7969-197570D8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executeUpdate</a:t>
            </a:r>
            <a:r>
              <a:rPr lang="de-DE" dirty="0"/>
              <a:t> führt das einfügen in die Datenbank aus. Dann nutze ich </a:t>
            </a:r>
            <a:r>
              <a:rPr lang="de-DE" dirty="0" err="1"/>
              <a:t>getGeneratedKeys</a:t>
            </a:r>
            <a:r>
              <a:rPr lang="de-DE" dirty="0"/>
              <a:t>(), um die automatisch erzeugte ID des neuen Mitglieds zurückzubekommen.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282A45-72CF-9879-DBE5-91C5C67BD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728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B330-6711-B338-5440-11599A1C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2B3F7B-368F-B9E6-03C5-645BB189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D9921A-B267-63CD-D16F-36B1211D7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executeUpdate</a:t>
            </a:r>
            <a:r>
              <a:rPr lang="de-DE" dirty="0"/>
              <a:t> führt das einfügen in die Datenbank aus. Dann nutze ich </a:t>
            </a:r>
            <a:r>
              <a:rPr lang="de-DE" dirty="0" err="1"/>
              <a:t>getGeneratedKeys</a:t>
            </a:r>
            <a:r>
              <a:rPr lang="de-DE" dirty="0"/>
              <a:t>(), um die automatisch erzeugte ID des neuen Mitglieds zurückzubekommen.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F5D06A-FB85-C99C-3D4B-D1C66FC78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930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23AF-A9F9-0CFD-104F-AD9AD6C7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746614-4192-B0B9-175B-6A114DC65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4ABD21-B273-6781-488D-292AEFF8A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D11AE-81FC-7F6A-85A4-9F6B257D48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170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F36E-3064-332E-B605-F93C384B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40358-1879-90A2-E4D1-DBE5DBB64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7EA4CE-43F7-EB05-F279-812D6B020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2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Fangen wir doch gleich mit der Gliederung an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2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KLICK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6D3695-9725-BF2B-06E3-66A5CF7D1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74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3C54-A7C3-C7A5-1C33-F8DF0D52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3CF5CE-97C0-D9F3-2C75-67420168C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B12A18-43B3-C9F3-3EE7-D94405D1B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AF542-C716-CA6F-C438-49EC6FDEB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234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2E7A-C92C-44E9-DF0C-0C6D951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2ED9D9-A1B6-8C74-4872-0B977D0E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A920E9-C74D-1E1E-2A19-F5190E2CC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A4F9B3-78A8-5238-2AC7-6B34F2713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0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A740-FB48-2130-D62B-EC82AC88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400CBF-CAE4-4C0A-13ED-0391A1E44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AA0D3-10F2-51B6-4317-B1181A026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F4335C-3847-9FCF-64B3-326A367A1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444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5416-1A6F-B32E-A097-0C547485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6A83AF-581D-FDA4-8D77-BCC51CFCD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1AD75-1082-CE6D-E992-3EA48DDBC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C99C77-0665-BD9F-A01E-4E15C6FD0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12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3982-F12C-FF68-FD43-497BE074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80F7E0-5849-6401-DFA3-88747128C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9E2BAE-7112-6301-F36D-83DD6263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FC7E1-07D5-38D2-A118-2EC499BA7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88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B712E-50D1-32E4-8EE8-7543A3BD5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C055F3-6448-F0D7-F5E0-59199B91B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AB786E-EBAD-76B6-21ED-288F26BAF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AA7591-F880-8F50-ED2A-F97B702C6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38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6883-6A06-3053-6889-5E4F06C5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20C12C-6522-63FD-EF52-692BE172F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9DC8BF-A806-9A8C-A37F-8227ADCB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FF54C-34FB-C734-83BF-DB2B79D78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136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5B8E-EE3B-670D-A2DA-3D041FB7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895992-2051-4ED3-2DF5-F8A131D4C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A9846D-526E-7F87-1F65-F4E022A6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0D23B-DA50-BF46-3A42-C18C5735E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7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90488-1D2D-45FC-A42D-25F856479C81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E48D7D-22EE-42F4-A78D-BF51DA417E59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457F39-CBF0-4D6E-8223-6AABCE028B0C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0A33B-F0D3-4CCD-934C-3A418D338F48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0029A-92A0-4B83-B83D-3D25E123C16B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0DE14F-832E-4243-A64C-072E4112B828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A0E625-2BCF-471C-BF07-3E47DAD03A33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F216F1-5E6C-4D1E-8B04-BA461CF83008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8460F5-0682-4F91-B958-17F2E22238F4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2E1AF8-0C97-41FF-9C69-BFEB0F5A6EF5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AA85DC-AC20-450F-8EFE-0D856D5BDC88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EBCA-1808-4B9E-8140-5B390D90011A}" type="datetime1">
              <a:rPr lang="de-DE" smtClean="0"/>
              <a:pPr/>
              <a:t>06.06.2025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erlo.org/lerntipps/131138/zusammenfassun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20.xml"/><Relationship Id="rId5" Type="http://schemas.openxmlformats.org/officeDocument/2006/relationships/image" Target="../media/image6.png"/><Relationship Id="rId10" Type="http://schemas.openxmlformats.org/officeDocument/2006/relationships/slide" Target="slide14.xml"/><Relationship Id="rId4" Type="http://schemas.openxmlformats.org/officeDocument/2006/relationships/image" Target="../media/image5.pn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E39ED52-6BC0-3E85-60F1-B6334AAF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70FA41D-B42C-10F7-046A-37678CB6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15" r="7667" b="5980"/>
          <a:stretch/>
        </p:blipFill>
        <p:spPr>
          <a:xfrm>
            <a:off x="2494012" y="3635985"/>
            <a:ext cx="7656533" cy="3600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4B24F666-8F37-E1E5-5113-C96E6A68DA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102087"/>
                  </p:ext>
                </p:extLst>
              </p:nvPr>
            </p:nvGraphicFramePr>
            <p:xfrm>
              <a:off x="5360291" y="-4419872"/>
              <a:ext cx="1468242" cy="3528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68242" cy="352839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97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4B24F666-8F37-E1E5-5113-C96E6A68DA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291" y="-4419872"/>
                <a:ext cx="1468242" cy="352839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8283E376-D10C-31BE-3DA4-D56801CC282B}"/>
              </a:ext>
            </a:extLst>
          </p:cNvPr>
          <p:cNvSpPr txBox="1">
            <a:spLocks/>
          </p:cNvSpPr>
          <p:nvPr/>
        </p:nvSpPr>
        <p:spPr>
          <a:xfrm>
            <a:off x="648804" y="2080098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2D557E1-AA28-5ED4-02AB-F73C596CB471}"/>
              </a:ext>
            </a:extLst>
          </p:cNvPr>
          <p:cNvSpPr txBox="1"/>
          <p:nvPr/>
        </p:nvSpPr>
        <p:spPr>
          <a:xfrm>
            <a:off x="-6939036" y="1259979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95E87BE-7223-1E11-32D8-25B2EBBA7F7F}"/>
              </a:ext>
            </a:extLst>
          </p:cNvPr>
          <p:cNvSpPr txBox="1">
            <a:spLocks/>
          </p:cNvSpPr>
          <p:nvPr/>
        </p:nvSpPr>
        <p:spPr>
          <a:xfrm>
            <a:off x="3320965" y="1750657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 dirty="0">
                <a:latin typeface="Gill Sans MT" panose="020B0502020104020203" pitchFamily="34" charset="0"/>
              </a:rPr>
              <a:t>Eine datenbankgestützte</a:t>
            </a:r>
          </a:p>
        </p:txBody>
      </p:sp>
    </p:spTree>
    <p:extLst>
      <p:ext uri="{BB962C8B-B14F-4D97-AF65-F5344CB8AC3E}">
        <p14:creationId xmlns:p14="http://schemas.microsoft.com/office/powerpoint/2010/main" val="282738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402F269-22EE-263C-8AF2-0A6B0D5852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02124"/>
              </a:clrFrom>
              <a:clrTo>
                <a:srgbClr val="20212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567" t="1704" r="1299" b="2564"/>
          <a:stretch/>
        </p:blipFill>
        <p:spPr>
          <a:xfrm>
            <a:off x="782362" y="-35737"/>
            <a:ext cx="10624100" cy="68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41AFCE-A307-6435-F583-C00F5923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DF56CA2-FE35-0F0D-1918-985DC4C8B36C}"/>
              </a:ext>
            </a:extLst>
          </p:cNvPr>
          <p:cNvGraphicFramePr/>
          <p:nvPr/>
        </p:nvGraphicFramePr>
        <p:xfrm>
          <a:off x="-314300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F143110B-F6DE-7BD8-3C50-D15EE8938B25}"/>
              </a:ext>
            </a:extLst>
          </p:cNvPr>
          <p:cNvSpPr/>
          <p:nvPr/>
        </p:nvSpPr>
        <p:spPr>
          <a:xfrm>
            <a:off x="667908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2CDA5FD8-0F27-773D-D519-22F02F10FAAB}"/>
              </a:ext>
            </a:extLst>
          </p:cNvPr>
          <p:cNvSpPr/>
          <p:nvPr/>
        </p:nvSpPr>
        <p:spPr>
          <a:xfrm>
            <a:off x="553608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1ACEAA63-6FA0-8000-55B0-BBFC05ECCB82}"/>
              </a:ext>
            </a:extLst>
          </p:cNvPr>
          <p:cNvSpPr/>
          <p:nvPr/>
        </p:nvSpPr>
        <p:spPr>
          <a:xfrm>
            <a:off x="553608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942BD5BC-5180-50FA-08EC-36513D6D5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42" y="2935796"/>
            <a:ext cx="914400" cy="914400"/>
          </a:xfrm>
          <a:prstGeom prst="rect">
            <a:avLst/>
          </a:prstGeom>
        </p:spPr>
      </p:pic>
      <p:pic>
        <p:nvPicPr>
          <p:cNvPr id="9" name="Grafik 8" descr="Server mit einfarbiger Füllung">
            <a:extLst>
              <a:ext uri="{FF2B5EF4-FFF2-40B4-BE49-F238E27FC236}">
                <a16:creationId xmlns:a16="http://schemas.microsoft.com/office/drawing/2014/main" id="{FAE8CCBD-D020-DC80-ABB2-E2F87069E7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580" y="1555527"/>
            <a:ext cx="4306398" cy="4306398"/>
          </a:xfrm>
          <a:prstGeom prst="rect">
            <a:avLst/>
          </a:prstGeom>
        </p:spPr>
      </p:pic>
      <p:pic>
        <p:nvPicPr>
          <p:cNvPr id="11" name="Grafik 10" descr="Ethernet mit einfarbiger Füllung">
            <a:extLst>
              <a:ext uri="{FF2B5EF4-FFF2-40B4-BE49-F238E27FC236}">
                <a16:creationId xmlns:a16="http://schemas.microsoft.com/office/drawing/2014/main" id="{AE389D76-CB4E-C98A-46A2-8F2776DE3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8330" y="2555079"/>
            <a:ext cx="2258250" cy="174784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C0430F8-401B-3DFF-FE75-277E14DA2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1191037"/>
                  </p:ext>
                </p:extLst>
              </p:nvPr>
            </p:nvGraphicFramePr>
            <p:xfrm>
              <a:off x="9982844" y="2987751"/>
              <a:ext cx="1151828" cy="648072"/>
            </p:xfrm>
            <a:graphic>
              <a:graphicData uri="http://schemas.microsoft.com/office/powerpoint/2016/slidezoom">
                <pslz:sldZm>
                  <pslz:sldZmObj sldId="295" cId="6961151">
                    <pslz:zmPr id="{EFF2570D-26D3-4372-A9BB-5C5FD409014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28" cy="6480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C0430F8-401B-3DFF-FE75-277E14DA2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2844" y="2987751"/>
                <a:ext cx="1151828" cy="6480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18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460C520-628B-5F9D-E164-FD3A299A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34951"/>
              </p:ext>
            </p:extLst>
          </p:nvPr>
        </p:nvGraphicFramePr>
        <p:xfrm>
          <a:off x="402216" y="2725921"/>
          <a:ext cx="4036012" cy="18592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3890135836"/>
                    </a:ext>
                  </a:extLst>
                </a:gridCol>
                <a:gridCol w="2307821">
                  <a:extLst>
                    <a:ext uri="{9D8B030D-6E8A-4147-A177-3AD203B41FA5}">
                      <a16:colId xmlns:a16="http://schemas.microsoft.com/office/drawing/2014/main" val="1666459905"/>
                    </a:ext>
                  </a:extLst>
                </a:gridCol>
              </a:tblGrid>
              <a:tr h="297424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68135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MitgliedsartID</a:t>
                      </a:r>
                      <a:r>
                        <a:rPr lang="de-DE" sz="2000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INT PRIMARY KEY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61551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VARCHAR(30) NOT NULL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79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1A815A3-466B-CB54-6CF2-2173F3B57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46628"/>
              </p:ext>
            </p:extLst>
          </p:nvPr>
        </p:nvGraphicFramePr>
        <p:xfrm>
          <a:off x="6094412" y="958081"/>
          <a:ext cx="5684958" cy="5394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42479">
                  <a:extLst>
                    <a:ext uri="{9D8B030D-6E8A-4147-A177-3AD203B41FA5}">
                      <a16:colId xmlns:a16="http://schemas.microsoft.com/office/drawing/2014/main" val="1890954668"/>
                    </a:ext>
                  </a:extLst>
                </a:gridCol>
                <a:gridCol w="2842479">
                  <a:extLst>
                    <a:ext uri="{9D8B030D-6E8A-4147-A177-3AD203B41FA5}">
                      <a16:colId xmlns:a16="http://schemas.microsoft.com/office/drawing/2014/main" val="2782997965"/>
                    </a:ext>
                  </a:extLst>
                </a:gridCol>
              </a:tblGrid>
              <a:tr h="44917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094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Mitglied_id</a:t>
                      </a:r>
                      <a:r>
                        <a:rPr lang="de-DE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PRIMARY KEY AUTO_INCREMENT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2524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677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Nachname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19487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Geburtsdatum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0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Straße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06190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79882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3788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45341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 (FK)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NOT NULL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8882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Eintrittsdatum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5144"/>
                  </a:ext>
                </a:extLst>
              </a:tr>
            </a:tbl>
          </a:graphicData>
        </a:graphic>
      </p:graphicFrame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9143E58-2BAE-73E9-9FD2-EAE128E6B8B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438228" y="3655561"/>
            <a:ext cx="1656184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19F8279-BDA1-4BCF-16BE-738DFB5CBB0A}"/>
              </a:ext>
            </a:extLst>
          </p:cNvPr>
          <p:cNvSpPr txBox="1"/>
          <p:nvPr/>
        </p:nvSpPr>
        <p:spPr>
          <a:xfrm>
            <a:off x="4942284" y="3227591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1:n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FB5C62-1E19-FF9D-C068-C8A99A277D59}"/>
              </a:ext>
            </a:extLst>
          </p:cNvPr>
          <p:cNvSpPr txBox="1"/>
          <p:nvPr/>
        </p:nvSpPr>
        <p:spPr>
          <a:xfrm>
            <a:off x="402216" y="206655"/>
            <a:ext cx="4320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Tabellen </a:t>
            </a:r>
          </a:p>
          <a:p>
            <a:r>
              <a:rPr lang="de-DE" sz="4400" b="1" dirty="0">
                <a:latin typeface="Gill Sans MT" panose="020B0502020104020203" pitchFamily="34" charset="0"/>
              </a:rPr>
              <a:t>der Datenbank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C945BD4-F90D-33E9-75E9-E925F66C88C4}"/>
              </a:ext>
            </a:extLst>
          </p:cNvPr>
          <p:cNvSpPr txBox="1"/>
          <p:nvPr/>
        </p:nvSpPr>
        <p:spPr>
          <a:xfrm>
            <a:off x="765819" y="-1823495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SQL-Query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BFE8CB1-BF79-37E3-AB8E-9313D8E10A94}"/>
              </a:ext>
            </a:extLst>
          </p:cNvPr>
          <p:cNvSpPr txBox="1"/>
          <p:nvPr/>
        </p:nvSpPr>
        <p:spPr>
          <a:xfrm>
            <a:off x="981844" y="5229200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Creatly</a:t>
            </a:r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96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CE0E53B-2474-9DA5-3E58-D52BE184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A38C7FB-469B-011E-D1CF-9F9D0CF9A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46270"/>
              </p:ext>
            </p:extLst>
          </p:nvPr>
        </p:nvGraphicFramePr>
        <p:xfrm>
          <a:off x="-6939036" y="2725921"/>
          <a:ext cx="4036012" cy="18592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3890135836"/>
                    </a:ext>
                  </a:extLst>
                </a:gridCol>
                <a:gridCol w="2307821">
                  <a:extLst>
                    <a:ext uri="{9D8B030D-6E8A-4147-A177-3AD203B41FA5}">
                      <a16:colId xmlns:a16="http://schemas.microsoft.com/office/drawing/2014/main" val="1666459905"/>
                    </a:ext>
                  </a:extLst>
                </a:gridCol>
              </a:tblGrid>
              <a:tr h="297424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68135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MitgliedsartID</a:t>
                      </a:r>
                      <a:r>
                        <a:rPr lang="de-DE" sz="2000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INT PRIMARY KEY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61551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VARCHAR(30) NOT NULL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79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8721D6A-C080-A117-4750-20C65C641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69473"/>
              </p:ext>
            </p:extLst>
          </p:nvPr>
        </p:nvGraphicFramePr>
        <p:xfrm>
          <a:off x="13871276" y="1053331"/>
          <a:ext cx="5684958" cy="5394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42479">
                  <a:extLst>
                    <a:ext uri="{9D8B030D-6E8A-4147-A177-3AD203B41FA5}">
                      <a16:colId xmlns:a16="http://schemas.microsoft.com/office/drawing/2014/main" val="1890954668"/>
                    </a:ext>
                  </a:extLst>
                </a:gridCol>
                <a:gridCol w="2842479">
                  <a:extLst>
                    <a:ext uri="{9D8B030D-6E8A-4147-A177-3AD203B41FA5}">
                      <a16:colId xmlns:a16="http://schemas.microsoft.com/office/drawing/2014/main" val="2782997965"/>
                    </a:ext>
                  </a:extLst>
                </a:gridCol>
              </a:tblGrid>
              <a:tr h="44917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094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Mitglied_id</a:t>
                      </a:r>
                      <a:r>
                        <a:rPr lang="de-DE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PRIMARY KEY AUTO_INCREMENT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2524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677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Nachname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19487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Geburtsdatum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0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Straße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06190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79882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3788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45341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 (FK)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NOT NULL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8882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Eintrittsdatum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5144"/>
                  </a:ext>
                </a:extLst>
              </a:tr>
            </a:tbl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6375DB85-F25E-4FA5-6BC6-73049241B26E}"/>
              </a:ext>
            </a:extLst>
          </p:cNvPr>
          <p:cNvSpPr txBox="1"/>
          <p:nvPr/>
        </p:nvSpPr>
        <p:spPr>
          <a:xfrm>
            <a:off x="621804" y="-1971600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ER-Diagramm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DD2D21-0A46-A68C-A867-4253FFB900B8}"/>
              </a:ext>
            </a:extLst>
          </p:cNvPr>
          <p:cNvSpPr txBox="1"/>
          <p:nvPr/>
        </p:nvSpPr>
        <p:spPr>
          <a:xfrm>
            <a:off x="621803" y="283890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SQL-Query: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1D974B-1163-6AD3-78B8-FE856FBED11E}"/>
              </a:ext>
            </a:extLst>
          </p:cNvPr>
          <p:cNvSpPr txBox="1"/>
          <p:nvPr/>
        </p:nvSpPr>
        <p:spPr>
          <a:xfrm>
            <a:off x="4366220" y="428178"/>
            <a:ext cx="747621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CREATE TABLE </a:t>
            </a:r>
            <a:r>
              <a:rPr lang="de-DE" dirty="0">
                <a:solidFill>
                  <a:srgbClr val="FFFF00"/>
                </a:solidFill>
              </a:rPr>
              <a:t>Mitgliedsarten (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FFFF00"/>
                </a:solidFill>
              </a:rPr>
              <a:t>membershipTypeID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AUTO_INCREMENT PRIMARY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FFFF00"/>
                </a:solidFill>
              </a:rPr>
              <a:t>bezeichnung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VARCHAR(30)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 UNIQUE</a:t>
            </a:r>
            <a:r>
              <a:rPr lang="de-DE" dirty="0">
                <a:solidFill>
                  <a:srgbClr val="FFFF00"/>
                </a:solidFill>
              </a:rPr>
              <a:t>);</a:t>
            </a:r>
          </a:p>
          <a:p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CREATE TABLE </a:t>
            </a:r>
            <a:r>
              <a:rPr lang="de-DE" dirty="0">
                <a:solidFill>
                  <a:srgbClr val="00B050"/>
                </a:solidFill>
              </a:rPr>
              <a:t>Mitglieder (</a:t>
            </a:r>
          </a:p>
          <a:p>
            <a:r>
              <a:rPr lang="de-DE" dirty="0">
                <a:solidFill>
                  <a:srgbClr val="00B050"/>
                </a:solidFill>
              </a:rPr>
              <a:t>  </a:t>
            </a:r>
            <a:r>
              <a:rPr lang="de-DE" dirty="0" err="1">
                <a:solidFill>
                  <a:srgbClr val="00B050"/>
                </a:solidFill>
              </a:rPr>
              <a:t>mitgliedID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AUTO_INCREMENT PRIMARY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vorname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nachname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geburtsdatum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DATE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straße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plz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ort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>
                <a:solidFill>
                  <a:srgbClr val="00B050"/>
                </a:solidFill>
              </a:rPr>
              <a:t>email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eintrittsdatum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DATE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mitgliedsart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FOREIGN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 (</a:t>
            </a:r>
            <a:r>
              <a:rPr lang="de-DE" dirty="0" err="1">
                <a:solidFill>
                  <a:srgbClr val="00B050"/>
                </a:solidFill>
              </a:rPr>
              <a:t>mitgliedsart</a:t>
            </a:r>
            <a:r>
              <a:rPr lang="de-DE" dirty="0"/>
              <a:t>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REFERENCES </a:t>
            </a:r>
            <a:r>
              <a:rPr lang="de-DE" dirty="0">
                <a:solidFill>
                  <a:srgbClr val="FFFF00"/>
                </a:solidFill>
              </a:rPr>
              <a:t>Mitgliedsarten(</a:t>
            </a:r>
            <a:r>
              <a:rPr lang="de-DE" dirty="0" err="1">
                <a:solidFill>
                  <a:srgbClr val="FFFF00"/>
                </a:solidFill>
              </a:rPr>
              <a:t>membershipTypeID</a:t>
            </a:r>
            <a:r>
              <a:rPr lang="de-DE" dirty="0">
                <a:solidFill>
                  <a:srgbClr val="FFFF00"/>
                </a:solidFill>
              </a:rPr>
              <a:t>) </a:t>
            </a:r>
            <a:r>
              <a:rPr lang="de-DE" dirty="0">
                <a:solidFill>
                  <a:srgbClr val="00B05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60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CC2130-6F91-5730-9EEC-E36347B60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735BE23-78FB-B8B2-EEDB-78CB69F9FB70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3. </a:t>
            </a:r>
            <a:r>
              <a:rPr lang="de-DE" sz="6000" b="1" dirty="0">
                <a:latin typeface="Gill Sans MT" panose="020B0502020104020203" pitchFamily="34" charset="0"/>
              </a:rPr>
              <a:t>Quellcode im Detail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84273AD-C0DC-6776-F3D7-2B74A997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48" y="1117193"/>
            <a:ext cx="3590528" cy="3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846C29-889E-8012-2F63-534B2033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A64CFD-D3FD-58B6-103E-E2A71FFC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113"/>
            <a:ext cx="10360501" cy="733896"/>
          </a:xfrm>
        </p:spPr>
        <p:txBody>
          <a:bodyPr/>
          <a:lstStyle/>
          <a:p>
            <a:r>
              <a:rPr lang="de-DE" b="1" dirty="0">
                <a:latin typeface="Gill Sans MT" panose="020B0502020104020203" pitchFamily="34" charset="0"/>
              </a:rPr>
              <a:t>Datenbankanbindung mit JDBC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CF81A85-8F4A-C33D-CB0D-5A96C1B0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02" y="4797152"/>
            <a:ext cx="1131761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DriverManager.getConnection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Bildet Schnittstelle zwischen Java und MySQL-Datenbank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Verbindungsmanagement (Host, User, Passwort)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5F02AA-938D-7CF3-040D-413BBAD7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4" t="1" r="3324" b="-1319"/>
          <a:stretch/>
        </p:blipFill>
        <p:spPr>
          <a:xfrm>
            <a:off x="204633" y="1532919"/>
            <a:ext cx="11779556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1F850C-4310-F3FD-9FD0-C370D443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20698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 Teil 1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830E7EA-EB46-EFEB-2472-FBF2D8C3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5120024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2A0CD1-3616-BBFE-9303-FCC18326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5" r="389" b="73585"/>
          <a:stretch/>
        </p:blipFill>
        <p:spPr>
          <a:xfrm>
            <a:off x="52597" y="1115757"/>
            <a:ext cx="12136228" cy="10081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834EBE1-F3B7-3C7B-DAC4-382F8E1D52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93"/>
          <a:stretch/>
        </p:blipFill>
        <p:spPr>
          <a:xfrm>
            <a:off x="78026" y="2306204"/>
            <a:ext cx="12032771" cy="27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6E7315-49DB-6462-1BB8-2F75294A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64878F-0C32-AC0D-9086-12F0CC92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Teil 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7C4B6ED-2A79-0166-CD41-73BCA6452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01" y="4658360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CF2C43-5E14-EDF0-7A9A-E1877F29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124744"/>
            <a:ext cx="10369152" cy="33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4AB0D9-0D1B-3992-C3B5-A3EFD888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A3BFCDD-F6B9-4E14-FD23-210D5CF4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Datenzugriff mit „INNER JOIN“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85DB7-1777-0732-79A4-F3CBF8E657B0}"/>
              </a:ext>
            </a:extLst>
          </p:cNvPr>
          <p:cNvSpPr txBox="1"/>
          <p:nvPr/>
        </p:nvSpPr>
        <p:spPr>
          <a:xfrm>
            <a:off x="7251443" y="908547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C0D7D1-2B5E-C3FB-7BAC-B77642ADB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88" y="1052736"/>
            <a:ext cx="6624736" cy="1857403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BB6E4A-2608-2EA7-BBCA-2E479DC8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442" b="10618"/>
          <a:stretch/>
        </p:blipFill>
        <p:spPr>
          <a:xfrm>
            <a:off x="477788" y="3429000"/>
            <a:ext cx="6624736" cy="27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5E38A58-9688-8A34-2262-C5C8E31B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33B493-9B5B-3D43-1394-8A46E6B6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FDE786-2570-3C7D-3EB5-69D64886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01" y="4889192"/>
            <a:ext cx="1131761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8B258C-E512-26DC-45AC-64F1A308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8" y="1259877"/>
            <a:ext cx="1107297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FB2175-8DCB-02E4-6D35-72C329E8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760D25-2264-3565-5800-A3A93F25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15" r="7667" b="5980"/>
          <a:stretch/>
        </p:blipFill>
        <p:spPr>
          <a:xfrm>
            <a:off x="2266142" y="7749480"/>
            <a:ext cx="7656533" cy="3600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E35F59DC-7B67-8DA1-44A0-FAD4C89EDE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714273"/>
                  </p:ext>
                </p:extLst>
              </p:nvPr>
            </p:nvGraphicFramePr>
            <p:xfrm>
              <a:off x="5067664" y="942687"/>
              <a:ext cx="2053483" cy="37266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3483" cy="372669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57378" ay="-1488544" az="-1928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97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E35F59DC-7B67-8DA1-44A0-FAD4C89ED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7664" y="942687"/>
                <a:ext cx="2053483" cy="372669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47319F44-1A66-68B4-E9B3-6240D5643AC3}"/>
              </a:ext>
            </a:extLst>
          </p:cNvPr>
          <p:cNvSpPr txBox="1">
            <a:spLocks/>
          </p:cNvSpPr>
          <p:nvPr/>
        </p:nvSpPr>
        <p:spPr>
          <a:xfrm>
            <a:off x="648800" y="5111351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3200F-0651-97CE-B81C-EAB6662A12E3}"/>
              </a:ext>
            </a:extLst>
          </p:cNvPr>
          <p:cNvSpPr txBox="1"/>
          <p:nvPr/>
        </p:nvSpPr>
        <p:spPr>
          <a:xfrm>
            <a:off x="-6939036" y="1259979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D7649BD-444B-FC44-6AA9-2F99904F9CC9}"/>
              </a:ext>
            </a:extLst>
          </p:cNvPr>
          <p:cNvSpPr txBox="1">
            <a:spLocks/>
          </p:cNvSpPr>
          <p:nvPr/>
        </p:nvSpPr>
        <p:spPr>
          <a:xfrm>
            <a:off x="3320960" y="4669380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 dirty="0">
                <a:latin typeface="Gill Sans MT" panose="020B0502020104020203" pitchFamily="34" charset="0"/>
              </a:rPr>
              <a:t>Eine datenbankgestützte</a:t>
            </a:r>
          </a:p>
        </p:txBody>
      </p:sp>
    </p:spTree>
    <p:extLst>
      <p:ext uri="{BB962C8B-B14F-4D97-AF65-F5344CB8AC3E}">
        <p14:creationId xmlns:p14="http://schemas.microsoft.com/office/powerpoint/2010/main" val="235551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EACE19-A7F7-6C76-A192-B55F3074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C79FF44-0B41-1659-3C15-51183161515B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4. </a:t>
            </a:r>
            <a:r>
              <a:rPr lang="de-DE" sz="6000" b="1" dirty="0">
                <a:latin typeface="Gill Sans MT" panose="020B0502020104020203" pitchFamily="34" charset="0"/>
              </a:rPr>
              <a:t>Zusammenfassung &amp; Fazit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B777445-DFFD-99A8-D095-6B8F4337D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82244" y="1268760"/>
            <a:ext cx="3590528" cy="3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2CCFF-E7A3-113F-6DFA-D6ED58C9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3234D-A648-ECFC-12EB-CBDF8924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0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9FD9F-AEEA-601A-8D8A-8B6D7A34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AC1132-4C0D-7396-4022-CE8524514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49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8320E-A57E-7EF5-FD47-1CB574B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6DBAF1-07CE-3DBC-EDE0-67FD0B90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EFE88B-81A3-F088-CC7C-350F92E0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33B2AD3-B094-5802-6ACE-D6FB5B55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4F6C208-E3A6-AC49-003D-0A4CE5DD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D102F-0E6F-61A3-C495-6CAB5303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Analoge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54E2A-5251-FC91-3D6E-F87673A3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89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FDC67-B7C5-BDB4-7CC5-F965AAC8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KI-Nutzung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2BEF9-D8E3-DE90-322D-456867C72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1E2EC-0F00-367E-BA33-8394B565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,714 Tired Programmer Stock Photos - Free &amp; Royalty-Free Stock Photos from  Dreamstime">
            <a:extLst>
              <a:ext uri="{FF2B5EF4-FFF2-40B4-BE49-F238E27FC236}">
                <a16:creationId xmlns:a16="http://schemas.microsoft.com/office/drawing/2014/main" id="{C0FE0959-5567-E744-DDC4-9C44F7DD5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885825"/>
            <a:ext cx="7620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0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8CBAD0CF-A73E-36DF-020F-7295E04D9D8E}"/>
              </a:ext>
            </a:extLst>
          </p:cNvPr>
          <p:cNvSpPr txBox="1"/>
          <p:nvPr/>
        </p:nvSpPr>
        <p:spPr>
          <a:xfrm>
            <a:off x="-22275" y="44624"/>
            <a:ext cx="856895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" dirty="0"/>
              <a:t>Die Anwendung verwaltet Mitglieder eines Vereins und ist komplett in Java geschrieben.</a:t>
            </a:r>
          </a:p>
          <a:p>
            <a:r>
              <a:rPr lang="de-DE" sz="200" dirty="0"/>
              <a:t>Der Quellcode liegt im Verzeichnis </a:t>
            </a:r>
            <a:r>
              <a:rPr lang="de-DE" sz="200" dirty="0" err="1"/>
              <a:t>src</a:t>
            </a:r>
            <a:r>
              <a:rPr lang="de-DE" sz="200" dirty="0"/>
              <a:t> und ist in drei Pakete unterteilt:</a:t>
            </a:r>
          </a:p>
          <a:p>
            <a:endParaRPr lang="de-DE" sz="200" dirty="0"/>
          </a:p>
          <a:p>
            <a:r>
              <a:rPr lang="de-DE" sz="200" dirty="0" err="1"/>
              <a:t>app</a:t>
            </a:r>
            <a:r>
              <a:rPr lang="de-DE" sz="200" dirty="0"/>
              <a:t> – enthält die Hauptlogik und das Konsolenmenü.</a:t>
            </a:r>
          </a:p>
          <a:p>
            <a:endParaRPr lang="de-DE" sz="200" dirty="0"/>
          </a:p>
          <a:p>
            <a:r>
              <a:rPr lang="de-DE" sz="200" dirty="0" err="1"/>
              <a:t>db</a:t>
            </a:r>
            <a:r>
              <a:rPr lang="de-DE" sz="200" dirty="0"/>
              <a:t> – kapselt die Datenbankzugriffe über JDBC.</a:t>
            </a:r>
          </a:p>
          <a:p>
            <a:endParaRPr lang="de-DE" sz="200" dirty="0"/>
          </a:p>
          <a:p>
            <a:r>
              <a:rPr lang="de-DE" sz="200" dirty="0" err="1"/>
              <a:t>model</a:t>
            </a:r>
            <a:r>
              <a:rPr lang="de-DE" sz="200" dirty="0"/>
              <a:t> – definiert die Datenklassen (Member und </a:t>
            </a:r>
            <a:r>
              <a:rPr lang="de-DE" sz="200" dirty="0" err="1"/>
              <a:t>MembershipType</a:t>
            </a:r>
            <a:r>
              <a:rPr lang="de-DE" sz="200" dirty="0"/>
              <a:t>).</a:t>
            </a:r>
          </a:p>
          <a:p>
            <a:endParaRPr lang="de-DE" sz="200" dirty="0"/>
          </a:p>
          <a:p>
            <a:r>
              <a:rPr lang="de-DE" sz="200" dirty="0"/>
              <a:t>Einstiegspunkt</a:t>
            </a:r>
          </a:p>
          <a:p>
            <a:r>
              <a:rPr lang="de-DE" sz="200" dirty="0"/>
              <a:t>In Main.java wird beim Start ein </a:t>
            </a:r>
            <a:r>
              <a:rPr lang="de-DE" sz="200" dirty="0" err="1"/>
              <a:t>DatabaseManager</a:t>
            </a:r>
            <a:r>
              <a:rPr lang="de-DE" sz="200" dirty="0"/>
              <a:t> erzeugt, verbunden, anschließend ein </a:t>
            </a:r>
            <a:r>
              <a:rPr lang="de-DE" sz="200" dirty="0" err="1"/>
              <a:t>MemberManager</a:t>
            </a:r>
            <a:r>
              <a:rPr lang="de-DE" sz="200" dirty="0"/>
              <a:t> gestartet und am Ende wieder getrennt:</a:t>
            </a:r>
          </a:p>
          <a:p>
            <a:endParaRPr lang="de-DE" sz="200" dirty="0"/>
          </a:p>
          <a:p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DatabaseManager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datenbankverwaltung.connect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MemberManager</a:t>
            </a:r>
            <a:r>
              <a:rPr lang="de-DE" sz="200" dirty="0"/>
              <a:t> </a:t>
            </a:r>
            <a:r>
              <a:rPr lang="de-DE" sz="200" dirty="0" err="1"/>
              <a:t>mitgliedsverwaltung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(</a:t>
            </a:r>
            <a:r>
              <a:rPr lang="de-DE" sz="200" dirty="0" err="1"/>
              <a:t>datenbankverwaltung</a:t>
            </a:r>
            <a:r>
              <a:rPr lang="de-DE" sz="200" dirty="0"/>
              <a:t>);</a:t>
            </a:r>
          </a:p>
          <a:p>
            <a:r>
              <a:rPr lang="de-DE" sz="200" dirty="0" err="1"/>
              <a:t>mitgliedsverwaltung.menu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datenbankverwaltung.disconnect</a:t>
            </a:r>
            <a:r>
              <a:rPr lang="de-DE" sz="200" dirty="0"/>
              <a:t>();</a:t>
            </a:r>
          </a:p>
          <a:p>
            <a:endParaRPr lang="de-DE" sz="200" dirty="0"/>
          </a:p>
          <a:p>
            <a:r>
              <a:rPr lang="de-DE" sz="200" dirty="0"/>
              <a:t>Menü und Steuerung</a:t>
            </a:r>
          </a:p>
          <a:p>
            <a:r>
              <a:rPr lang="de-DE" sz="200" dirty="0" err="1"/>
              <a:t>MemberManager</a:t>
            </a:r>
            <a:r>
              <a:rPr lang="de-DE" sz="200" dirty="0"/>
              <a:t> übernimmt das Konsolenmenü. Im Konstruktor werden die verfügbaren Mitgliedsarten aus der Datenbank geladen und ein Scanner für die Nutzereingaben geöffnet: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 {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final List&lt;</a:t>
            </a:r>
            <a:r>
              <a:rPr lang="de-DE" sz="200" dirty="0" err="1"/>
              <a:t>MembershipType</a:t>
            </a:r>
            <a:r>
              <a:rPr lang="de-DE" sz="200" dirty="0"/>
              <a:t>&gt; </a:t>
            </a:r>
            <a:r>
              <a:rPr lang="de-DE" sz="200" dirty="0" err="1"/>
              <a:t>types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final Scanner </a:t>
            </a:r>
            <a:r>
              <a:rPr lang="de-DE" sz="200" dirty="0" err="1"/>
              <a:t>eingabe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(</a:t>
            </a:r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this.datenbankverwaltung</a:t>
            </a:r>
            <a:r>
              <a:rPr lang="de-DE" sz="200" dirty="0"/>
              <a:t> = </a:t>
            </a:r>
            <a:r>
              <a:rPr lang="de-DE" sz="200" dirty="0" err="1"/>
              <a:t>datenbankverwaltung</a:t>
            </a:r>
            <a:r>
              <a:rPr lang="de-DE" sz="200" dirty="0"/>
              <a:t>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this.types</a:t>
            </a:r>
            <a:r>
              <a:rPr lang="de-DE" sz="200" dirty="0"/>
              <a:t> = </a:t>
            </a:r>
            <a:r>
              <a:rPr lang="de-DE" sz="200" dirty="0" err="1"/>
              <a:t>datenbankverwaltung.getAllMembershipTypes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this.eingabe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Scanner(System.in);</a:t>
            </a:r>
          </a:p>
          <a:p>
            <a:r>
              <a:rPr lang="de-DE" sz="200" dirty="0"/>
              <a:t>    }</a:t>
            </a:r>
          </a:p>
          <a:p>
            <a:endParaRPr lang="de-DE" sz="200" dirty="0"/>
          </a:p>
          <a:p>
            <a:r>
              <a:rPr lang="de-DE" sz="200" dirty="0"/>
              <a:t>Das </a:t>
            </a:r>
            <a:r>
              <a:rPr lang="de-DE" sz="200" dirty="0" err="1"/>
              <a:t>menu</a:t>
            </a:r>
            <a:r>
              <a:rPr lang="de-DE" sz="200" dirty="0"/>
              <a:t>()‑Verfahren zeigt eine Dauerschleife mit verschiedenen Auswahlmöglichkeiten (Hinzufügen, Löschen, Bearbeiten, Suchen, Anzeigen aller Mitglieder, Beenden):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menu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 ===Willkommen in der Mitgliederverwaltung!!!===");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while</a:t>
            </a:r>
            <a:r>
              <a:rPr lang="de-DE" sz="200" dirty="0"/>
              <a:t> (</a:t>
            </a:r>
            <a:r>
              <a:rPr lang="de-DE" sz="200" dirty="0" err="1"/>
              <a:t>true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("\n Bitte wählen sie eine Option:");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("1 = Mitglied hinzufügen");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("0 = Beenden");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switch (</a:t>
            </a:r>
            <a:r>
              <a:rPr lang="de-DE" sz="200" dirty="0" err="1"/>
              <a:t>auswahl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1 -&gt; </a:t>
            </a:r>
            <a:r>
              <a:rPr lang="de-DE" sz="200" dirty="0" err="1"/>
              <a:t>VerwAddMember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2 -&gt; </a:t>
            </a:r>
            <a:r>
              <a:rPr lang="de-DE" sz="200" dirty="0" err="1"/>
              <a:t>VerwDeleteMember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3 -&gt; </a:t>
            </a:r>
            <a:r>
              <a:rPr lang="de-DE" sz="200" dirty="0" err="1"/>
              <a:t>VerwUpdateMember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4 -&gt; </a:t>
            </a:r>
            <a:r>
              <a:rPr lang="de-DE" sz="200" dirty="0" err="1"/>
              <a:t>VerwSearchMember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5 -&gt; </a:t>
            </a:r>
            <a:r>
              <a:rPr lang="de-DE" sz="200" dirty="0" err="1"/>
              <a:t>VerwListAllMembers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0 -&gt; { </a:t>
            </a:r>
            <a:r>
              <a:rPr lang="de-DE" sz="200" dirty="0" err="1"/>
              <a:t>System.out.println</a:t>
            </a:r>
            <a:r>
              <a:rPr lang="de-DE" sz="200" dirty="0"/>
              <a:t>("Programm wird beendet.");</a:t>
            </a:r>
          </a:p>
          <a:p>
            <a:r>
              <a:rPr lang="de-DE" sz="200" dirty="0"/>
              <a:t>                </a:t>
            </a:r>
            <a:r>
              <a:rPr lang="de-DE" sz="200" dirty="0" err="1"/>
              <a:t>eingabe.close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    </a:t>
            </a:r>
            <a:r>
              <a:rPr lang="de-DE" sz="200" dirty="0" err="1"/>
              <a:t>return</a:t>
            </a:r>
            <a:r>
              <a:rPr lang="de-DE" sz="200" dirty="0"/>
              <a:t>;</a:t>
            </a:r>
          </a:p>
          <a:p>
            <a:r>
              <a:rPr lang="de-DE" sz="200" dirty="0"/>
              <a:t>            }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default</a:t>
            </a:r>
            <a:r>
              <a:rPr lang="de-DE" sz="200" dirty="0"/>
              <a:t> -&gt; </a:t>
            </a:r>
            <a:r>
              <a:rPr lang="de-DE" sz="200" dirty="0" err="1"/>
              <a:t>System.out.println</a:t>
            </a:r>
            <a:r>
              <a:rPr lang="de-DE" sz="200" dirty="0"/>
              <a:t>("Ungültige Auswahl, bitte versuchen Sie es erneut.");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Beispieloperation: Mitglied hinzufügen</a:t>
            </a:r>
          </a:p>
          <a:p>
            <a:r>
              <a:rPr lang="de-DE" sz="200" dirty="0"/>
              <a:t>Der Ablauf zum Hinzufügen eines Mitglieds liest die Felder ein, bietet die Auswahl der Mitgliedsart an und ruft anschließend den Datenbankmanager auf: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VerwAddMember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("\n===Mitglied hinzufügen===");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 = </a:t>
            </a:r>
            <a:r>
              <a:rPr lang="de-DE" sz="200" dirty="0" err="1"/>
              <a:t>LocalDate.parse</a:t>
            </a:r>
            <a:r>
              <a:rPr lang="de-DE" sz="200" dirty="0"/>
              <a:t>(</a:t>
            </a:r>
            <a:r>
              <a:rPr lang="de-DE" sz="200" dirty="0" err="1"/>
              <a:t>eingabe.nextLine</a:t>
            </a:r>
            <a:r>
              <a:rPr lang="de-DE" sz="200" dirty="0"/>
              <a:t>(), </a:t>
            </a:r>
            <a:r>
              <a:rPr lang="de-DE" sz="200" dirty="0" err="1"/>
              <a:t>DateTimeFormatter.ISO_LOCAL_DATE</a:t>
            </a:r>
            <a:r>
              <a:rPr lang="de-DE" sz="200" dirty="0"/>
              <a:t>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("Verfügbare Mitgliedsarten:");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for</a:t>
            </a:r>
            <a:r>
              <a:rPr lang="de-DE" sz="200" dirty="0"/>
              <a:t> (</a:t>
            </a:r>
            <a:r>
              <a:rPr lang="de-DE" sz="200" dirty="0" err="1"/>
              <a:t>MembershipType</a:t>
            </a:r>
            <a:r>
              <a:rPr lang="de-DE" sz="200" dirty="0"/>
              <a:t> t : </a:t>
            </a:r>
            <a:r>
              <a:rPr lang="de-DE" sz="200" dirty="0" err="1"/>
              <a:t>types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System.out.printf</a:t>
            </a:r>
            <a:r>
              <a:rPr lang="de-DE" sz="200" dirty="0"/>
              <a:t>("%d = %</a:t>
            </a:r>
            <a:r>
              <a:rPr lang="de-DE" sz="200" dirty="0" err="1"/>
              <a:t>s%n</a:t>
            </a:r>
            <a:r>
              <a:rPr lang="de-DE" sz="200" dirty="0"/>
              <a:t>", </a:t>
            </a:r>
            <a:r>
              <a:rPr lang="de-DE" sz="200" dirty="0" err="1"/>
              <a:t>t.getMembershipTypeID</a:t>
            </a:r>
            <a:r>
              <a:rPr lang="de-DE" sz="200" dirty="0"/>
              <a:t>(), </a:t>
            </a:r>
            <a:r>
              <a:rPr lang="de-DE" sz="200" dirty="0" err="1"/>
              <a:t>t.getBezeichnung</a:t>
            </a:r>
            <a:r>
              <a:rPr lang="de-DE" sz="200" dirty="0"/>
              <a:t>());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Member m = </a:t>
            </a:r>
            <a:r>
              <a:rPr lang="de-DE" sz="200" dirty="0" err="1"/>
              <a:t>new</a:t>
            </a:r>
            <a:r>
              <a:rPr lang="de-DE" sz="200" dirty="0"/>
              <a:t> Member(</a:t>
            </a:r>
            <a:r>
              <a:rPr lang="de-DE" sz="200" dirty="0" err="1"/>
              <a:t>vorname</a:t>
            </a:r>
            <a:r>
              <a:rPr lang="de-DE" sz="200" dirty="0"/>
              <a:t>, </a:t>
            </a:r>
            <a:r>
              <a:rPr lang="de-DE" sz="200" dirty="0" err="1"/>
              <a:t>nachname</a:t>
            </a:r>
            <a:r>
              <a:rPr lang="de-DE" sz="200" dirty="0"/>
              <a:t>, </a:t>
            </a:r>
            <a:r>
              <a:rPr lang="de-DE" sz="200" dirty="0" err="1"/>
              <a:t>geburtsdatum</a:t>
            </a:r>
            <a:r>
              <a:rPr lang="de-DE" sz="200" dirty="0"/>
              <a:t>, </a:t>
            </a:r>
            <a:r>
              <a:rPr lang="de-DE" sz="200" dirty="0" err="1"/>
              <a:t>strasse</a:t>
            </a:r>
            <a:r>
              <a:rPr lang="de-DE" sz="200" dirty="0"/>
              <a:t>, </a:t>
            </a:r>
            <a:r>
              <a:rPr lang="de-DE" sz="200" dirty="0" err="1"/>
              <a:t>plz</a:t>
            </a:r>
            <a:r>
              <a:rPr lang="de-DE" sz="200" dirty="0"/>
              <a:t>, </a:t>
            </a:r>
            <a:r>
              <a:rPr lang="de-DE" sz="200" dirty="0" err="1"/>
              <a:t>ort</a:t>
            </a:r>
            <a:r>
              <a:rPr lang="de-DE" sz="200" dirty="0"/>
              <a:t>, email, </a:t>
            </a:r>
            <a:r>
              <a:rPr lang="de-DE" sz="200" dirty="0" err="1"/>
              <a:t>mt</a:t>
            </a:r>
            <a:r>
              <a:rPr lang="de-DE" sz="200" dirty="0"/>
              <a:t>, </a:t>
            </a:r>
            <a:r>
              <a:rPr lang="de-DE" sz="200" dirty="0" err="1"/>
              <a:t>eintrittsdatum</a:t>
            </a:r>
            <a:r>
              <a:rPr lang="de-DE" sz="200" dirty="0"/>
              <a:t>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newID</a:t>
            </a:r>
            <a:r>
              <a:rPr lang="de-DE" sz="200" dirty="0"/>
              <a:t> = </a:t>
            </a:r>
            <a:r>
              <a:rPr lang="de-DE" sz="200" dirty="0" err="1"/>
              <a:t>datenbankverwaltung.addMember</a:t>
            </a:r>
            <a:r>
              <a:rPr lang="de-DE" sz="200" dirty="0"/>
              <a:t>(m);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newID</a:t>
            </a:r>
            <a:r>
              <a:rPr lang="de-DE" sz="200" dirty="0"/>
              <a:t> &gt; 0)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("Mitglied erfolgreich hinzugefügt mit ID: " + </a:t>
            </a:r>
            <a:r>
              <a:rPr lang="de-DE" sz="200" dirty="0" err="1"/>
              <a:t>newID</a:t>
            </a:r>
            <a:r>
              <a:rPr lang="de-DE" sz="200" dirty="0"/>
              <a:t>);</a:t>
            </a:r>
          </a:p>
          <a:p>
            <a:r>
              <a:rPr lang="de-DE" sz="200" dirty="0"/>
              <a:t>    } </a:t>
            </a:r>
            <a:r>
              <a:rPr lang="de-DE" sz="200" dirty="0" err="1"/>
              <a:t>else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("Fehler beim Hinzufügen des Mitglieds.");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Eine ähnliche Struktur besitzen die Methoden zum Löschen, Bearbeiten und Suchen. </a:t>
            </a:r>
            <a:r>
              <a:rPr lang="de-DE" sz="200" dirty="0" err="1"/>
              <a:t>VerwListAllMembers</a:t>
            </a:r>
            <a:r>
              <a:rPr lang="de-DE" sz="200" dirty="0"/>
              <a:t>() listet alle gespeicherten Mitglieder auf: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VerwListAllMembers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("\n===Alle Mitglieder anzeigen===");</a:t>
            </a:r>
          </a:p>
          <a:p>
            <a:r>
              <a:rPr lang="de-DE" sz="200" dirty="0"/>
              <a:t>    List&lt;Member&gt; </a:t>
            </a:r>
            <a:r>
              <a:rPr lang="de-DE" sz="200" dirty="0" err="1"/>
              <a:t>members</a:t>
            </a:r>
            <a:r>
              <a:rPr lang="de-DE" sz="200" dirty="0"/>
              <a:t> = </a:t>
            </a:r>
            <a:r>
              <a:rPr lang="de-DE" sz="200" dirty="0" err="1"/>
              <a:t>datenbankverwaltung.getAllMembers</a:t>
            </a:r>
            <a:r>
              <a:rPr lang="de-DE" sz="200" dirty="0"/>
              <a:t>();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members.isEmpty</a:t>
            </a:r>
            <a:r>
              <a:rPr lang="de-DE" sz="200" dirty="0"/>
              <a:t>())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("Keine Mitglieder gefunden.");</a:t>
            </a:r>
          </a:p>
          <a:p>
            <a:r>
              <a:rPr lang="de-DE" sz="200" dirty="0"/>
              <a:t>    } </a:t>
            </a:r>
            <a:r>
              <a:rPr lang="de-DE" sz="200" dirty="0" err="1"/>
              <a:t>else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("Liste aller Mitglieder:");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for</a:t>
            </a:r>
            <a:r>
              <a:rPr lang="de-DE" sz="200" dirty="0"/>
              <a:t> (Member m : </a:t>
            </a:r>
            <a:r>
              <a:rPr lang="de-DE" sz="200" dirty="0" err="1"/>
              <a:t>members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System.out.println</a:t>
            </a:r>
            <a:r>
              <a:rPr lang="de-DE" sz="200" dirty="0"/>
              <a:t>(m);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Datenbankzugriff</a:t>
            </a:r>
          </a:p>
          <a:p>
            <a:r>
              <a:rPr lang="de-DE" sz="200" dirty="0" err="1"/>
              <a:t>DatabaseManager</a:t>
            </a:r>
            <a:r>
              <a:rPr lang="de-DE" sz="200" dirty="0"/>
              <a:t> verwaltet die Verbindung zu einer MySQL-Datenbank:</a:t>
            </a:r>
          </a:p>
          <a:p>
            <a:endParaRPr lang="de-DE" sz="200" dirty="0"/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DB_URL = "</a:t>
            </a:r>
            <a:r>
              <a:rPr lang="de-DE" sz="200" dirty="0" err="1"/>
              <a:t>jdbc:mysql</a:t>
            </a:r>
            <a:r>
              <a:rPr lang="de-DE" sz="200" dirty="0"/>
              <a:t>://localhost:3306/Mitgliederverwaltung";</a:t>
            </a:r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DB_USER = "</a:t>
            </a:r>
            <a:r>
              <a:rPr lang="de-DE" sz="200" dirty="0" err="1"/>
              <a:t>beispiel</a:t>
            </a:r>
            <a:r>
              <a:rPr lang="de-DE" sz="200" dirty="0"/>
              <a:t>";</a:t>
            </a:r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DB_PASSWORD = "1802";</a:t>
            </a:r>
          </a:p>
          <a:p>
            <a:r>
              <a:rPr lang="de-DE" sz="200" dirty="0"/>
              <a:t>private Connection </a:t>
            </a:r>
            <a:r>
              <a:rPr lang="de-DE" sz="200" dirty="0" err="1"/>
              <a:t>connection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connect()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try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connection</a:t>
            </a:r>
            <a:r>
              <a:rPr lang="de-DE" sz="200" dirty="0"/>
              <a:t> = </a:t>
            </a:r>
            <a:r>
              <a:rPr lang="de-DE" sz="200" dirty="0" err="1"/>
              <a:t>DriverManager.getConnection</a:t>
            </a:r>
            <a:r>
              <a:rPr lang="de-DE" sz="200" dirty="0"/>
              <a:t>(DB_URL, DB_USER, DB_PASSWORD);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("Verbindung zur Datenbank hergestellt.");</a:t>
            </a:r>
          </a:p>
          <a:p>
            <a:r>
              <a:rPr lang="de-DE" sz="200" dirty="0"/>
              <a:t>    } catch (</a:t>
            </a:r>
            <a:r>
              <a:rPr lang="de-DE" sz="200" dirty="0" err="1"/>
              <a:t>SQLException</a:t>
            </a:r>
            <a:r>
              <a:rPr lang="de-DE" sz="200" dirty="0"/>
              <a:t> e)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System.err.println</a:t>
            </a:r>
            <a:r>
              <a:rPr lang="de-DE" sz="200" dirty="0"/>
              <a:t>("Fehler beim Herstellen der Verbindung zur Datenbank: " + </a:t>
            </a:r>
            <a:r>
              <a:rPr lang="de-DE" sz="200" dirty="0" err="1"/>
              <a:t>e.getMessage</a:t>
            </a:r>
            <a:r>
              <a:rPr lang="de-DE" sz="200" dirty="0"/>
              <a:t>());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Darüber hinaus bietet die Klasse CRUD‑Methoden, etwa </a:t>
            </a:r>
            <a:r>
              <a:rPr lang="de-DE" sz="200" dirty="0" err="1"/>
              <a:t>addMember</a:t>
            </a:r>
            <a:r>
              <a:rPr lang="de-DE" sz="200" dirty="0"/>
              <a:t>, </a:t>
            </a:r>
            <a:r>
              <a:rPr lang="de-DE" sz="200" dirty="0" err="1"/>
              <a:t>updateMember</a:t>
            </a:r>
            <a:r>
              <a:rPr lang="de-DE" sz="200" dirty="0"/>
              <a:t>, </a:t>
            </a:r>
            <a:r>
              <a:rPr lang="de-DE" sz="200" dirty="0" err="1"/>
              <a:t>deleteMember</a:t>
            </a:r>
            <a:r>
              <a:rPr lang="de-DE" sz="200" dirty="0"/>
              <a:t>, </a:t>
            </a:r>
            <a:r>
              <a:rPr lang="de-DE" sz="200" dirty="0" err="1"/>
              <a:t>getMemberByID</a:t>
            </a:r>
            <a:r>
              <a:rPr lang="de-DE" sz="200" dirty="0"/>
              <a:t> und </a:t>
            </a:r>
            <a:r>
              <a:rPr lang="de-DE" sz="200" dirty="0" err="1"/>
              <a:t>getAllMembers</a:t>
            </a:r>
            <a:r>
              <a:rPr lang="de-DE" sz="200" dirty="0"/>
              <a:t>(). Ein Beispiel für ein Update sieht so aus: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boolean</a:t>
            </a:r>
            <a:r>
              <a:rPr lang="de-DE" sz="200" dirty="0"/>
              <a:t> </a:t>
            </a:r>
            <a:r>
              <a:rPr lang="de-DE" sz="200" dirty="0" err="1"/>
              <a:t>updateMember</a:t>
            </a:r>
            <a:r>
              <a:rPr lang="de-DE" sz="200" dirty="0"/>
              <a:t> (Member m) {</a:t>
            </a:r>
          </a:p>
          <a:p>
            <a:r>
              <a:rPr lang="de-DE" sz="200" dirty="0"/>
              <a:t>    String </a:t>
            </a:r>
            <a:r>
              <a:rPr lang="de-DE" sz="200" dirty="0" err="1"/>
              <a:t>sql</a:t>
            </a:r>
            <a:r>
              <a:rPr lang="de-DE" sz="200" dirty="0"/>
              <a:t> = "UPDATE Mitglieder SET " +</a:t>
            </a:r>
          </a:p>
          <a:p>
            <a:r>
              <a:rPr lang="de-DE" sz="200" dirty="0"/>
              <a:t>            "</a:t>
            </a:r>
            <a:r>
              <a:rPr lang="de-DE" sz="200" dirty="0" err="1"/>
              <a:t>vorname</a:t>
            </a:r>
            <a:r>
              <a:rPr lang="de-DE" sz="200" dirty="0"/>
              <a:t> = ?, </a:t>
            </a:r>
            <a:r>
              <a:rPr lang="de-DE" sz="200" dirty="0" err="1"/>
              <a:t>nachname</a:t>
            </a:r>
            <a:r>
              <a:rPr lang="de-DE" sz="200" dirty="0"/>
              <a:t> = ?, </a:t>
            </a:r>
            <a:r>
              <a:rPr lang="de-DE" sz="200" dirty="0" err="1"/>
              <a:t>geburtsdatum</a:t>
            </a:r>
            <a:r>
              <a:rPr lang="de-DE" sz="200" dirty="0"/>
              <a:t> = ?, </a:t>
            </a:r>
            <a:r>
              <a:rPr lang="de-DE" sz="200" dirty="0" err="1"/>
              <a:t>strasse</a:t>
            </a:r>
            <a:r>
              <a:rPr lang="de-DE" sz="200" dirty="0"/>
              <a:t> = ?, </a:t>
            </a:r>
            <a:r>
              <a:rPr lang="de-DE" sz="200" dirty="0" err="1"/>
              <a:t>plz</a:t>
            </a:r>
            <a:r>
              <a:rPr lang="de-DE" sz="200" dirty="0"/>
              <a:t> = ?, </a:t>
            </a:r>
            <a:r>
              <a:rPr lang="de-DE" sz="200" dirty="0" err="1"/>
              <a:t>ort</a:t>
            </a:r>
            <a:r>
              <a:rPr lang="de-DE" sz="200" dirty="0"/>
              <a:t> = ?, email = ?, </a:t>
            </a:r>
            <a:r>
              <a:rPr lang="de-DE" sz="200" dirty="0" err="1"/>
              <a:t>mitgliedsart</a:t>
            </a:r>
            <a:r>
              <a:rPr lang="de-DE" sz="200" dirty="0"/>
              <a:t> = ?, </a:t>
            </a:r>
            <a:r>
              <a:rPr lang="de-DE" sz="200" dirty="0" err="1"/>
              <a:t>eintrittsdatum</a:t>
            </a:r>
            <a:r>
              <a:rPr lang="de-DE" sz="200" dirty="0"/>
              <a:t> = ? " +</a:t>
            </a:r>
          </a:p>
          <a:p>
            <a:r>
              <a:rPr lang="de-DE" sz="200" dirty="0"/>
              <a:t>            "WHERE </a:t>
            </a:r>
            <a:r>
              <a:rPr lang="de-DE" sz="200" dirty="0" err="1"/>
              <a:t>mitgliedID</a:t>
            </a:r>
            <a:r>
              <a:rPr lang="de-DE" sz="200" dirty="0"/>
              <a:t> = ?";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try</a:t>
            </a:r>
            <a:r>
              <a:rPr lang="de-DE" sz="200" dirty="0"/>
              <a:t> (</a:t>
            </a:r>
            <a:r>
              <a:rPr lang="de-DE" sz="200" dirty="0" err="1"/>
              <a:t>PreparedStatement</a:t>
            </a:r>
            <a:r>
              <a:rPr lang="de-DE" sz="200" dirty="0"/>
              <a:t> </a:t>
            </a:r>
            <a:r>
              <a:rPr lang="de-DE" sz="200" dirty="0" err="1"/>
              <a:t>statement</a:t>
            </a:r>
            <a:r>
              <a:rPr lang="de-DE" sz="200" dirty="0"/>
              <a:t> = </a:t>
            </a:r>
            <a:r>
              <a:rPr lang="de-DE" sz="200" dirty="0" err="1"/>
              <a:t>connection.prepareStatement</a:t>
            </a:r>
            <a:r>
              <a:rPr lang="de-DE" sz="200" dirty="0"/>
              <a:t>(</a:t>
            </a:r>
            <a:r>
              <a:rPr lang="de-DE" sz="200" dirty="0" err="1"/>
              <a:t>sql</a:t>
            </a:r>
            <a:r>
              <a:rPr lang="de-DE" sz="200" dirty="0"/>
              <a:t>))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statement.setString</a:t>
            </a:r>
            <a:r>
              <a:rPr lang="de-DE" sz="200" dirty="0"/>
              <a:t>(1, </a:t>
            </a:r>
            <a:r>
              <a:rPr lang="de-DE" sz="200" dirty="0" err="1"/>
              <a:t>m.getVorname</a:t>
            </a:r>
            <a:r>
              <a:rPr lang="de-DE" sz="200" dirty="0"/>
              <a:t>());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statement.setInt</a:t>
            </a:r>
            <a:r>
              <a:rPr lang="de-DE" sz="200" dirty="0"/>
              <a:t>(10, </a:t>
            </a:r>
            <a:r>
              <a:rPr lang="de-DE" sz="200" dirty="0" err="1"/>
              <a:t>m.getMitgliedID</a:t>
            </a:r>
            <a:r>
              <a:rPr lang="de-DE" sz="200" dirty="0"/>
              <a:t>()); // keine Änderung der ID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rowsAffected</a:t>
            </a:r>
            <a:r>
              <a:rPr lang="de-DE" sz="200" dirty="0"/>
              <a:t> = </a:t>
            </a:r>
            <a:r>
              <a:rPr lang="de-DE" sz="200" dirty="0" err="1"/>
              <a:t>statement.executeUpdate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return</a:t>
            </a:r>
            <a:r>
              <a:rPr lang="de-DE" sz="200" dirty="0"/>
              <a:t> </a:t>
            </a:r>
            <a:r>
              <a:rPr lang="de-DE" sz="200" dirty="0" err="1"/>
              <a:t>rowsAffected</a:t>
            </a:r>
            <a:r>
              <a:rPr lang="de-DE" sz="200" dirty="0"/>
              <a:t> &gt; 0; // </a:t>
            </a:r>
            <a:r>
              <a:rPr lang="de-DE" sz="200" dirty="0" err="1"/>
              <a:t>true</a:t>
            </a:r>
            <a:r>
              <a:rPr lang="de-DE" sz="200" dirty="0"/>
              <a:t> wenn Update erfolgreich</a:t>
            </a:r>
          </a:p>
          <a:p>
            <a:r>
              <a:rPr lang="de-DE" sz="200" dirty="0"/>
              <a:t>    } catch (</a:t>
            </a:r>
            <a:r>
              <a:rPr lang="de-DE" sz="200" dirty="0" err="1"/>
              <a:t>SQLException</a:t>
            </a:r>
            <a:r>
              <a:rPr lang="de-DE" sz="200" dirty="0"/>
              <a:t> e)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System.err.println</a:t>
            </a:r>
            <a:r>
              <a:rPr lang="de-DE" sz="200" dirty="0"/>
              <a:t>("Fehler beim Aktualisieren des Mitglieds: " + </a:t>
            </a:r>
            <a:r>
              <a:rPr lang="de-DE" sz="200" dirty="0" err="1"/>
              <a:t>e.getMessage</a:t>
            </a:r>
            <a:r>
              <a:rPr lang="de-DE" sz="200" dirty="0"/>
              <a:t>());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return</a:t>
            </a:r>
            <a:r>
              <a:rPr lang="de-DE" sz="200" dirty="0"/>
              <a:t> </a:t>
            </a:r>
            <a:r>
              <a:rPr lang="de-DE" sz="200" dirty="0" err="1"/>
              <a:t>false</a:t>
            </a:r>
            <a:r>
              <a:rPr lang="de-DE" sz="200" dirty="0"/>
              <a:t>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Datenmodelle</a:t>
            </a:r>
          </a:p>
          <a:p>
            <a:r>
              <a:rPr lang="de-DE" sz="200" dirty="0"/>
              <a:t>Die Klasse Member repräsentiert ein Vereinsmitglied mit den typischen Feldern (ID, Name, Adresse, E-Mail usw.). Der Konstruktor prüft, dass keine leeren Werte übergeben werden: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Member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static</a:t>
            </a:r>
            <a:r>
              <a:rPr lang="de-DE" sz="200" dirty="0"/>
              <a:t> final </a:t>
            </a:r>
            <a:r>
              <a:rPr lang="de-DE" sz="200" dirty="0" err="1"/>
              <a:t>int</a:t>
            </a:r>
            <a:r>
              <a:rPr lang="de-DE" sz="200" dirty="0"/>
              <a:t> PLACEHOLDER_ID = -10;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mitgliedID</a:t>
            </a:r>
            <a:r>
              <a:rPr lang="de-DE" sz="200" dirty="0"/>
              <a:t>; // Primärschlüssel</a:t>
            </a:r>
          </a:p>
          <a:p>
            <a:r>
              <a:rPr lang="de-DE" sz="200" dirty="0"/>
              <a:t>    private String </a:t>
            </a:r>
            <a:r>
              <a:rPr lang="de-DE" sz="200" dirty="0" err="1"/>
              <a:t>vorname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String </a:t>
            </a:r>
            <a:r>
              <a:rPr lang="de-DE" sz="200" dirty="0" err="1"/>
              <a:t>nachname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geburtsdatum</a:t>
            </a:r>
            <a:r>
              <a:rPr lang="de-DE" sz="200" dirty="0"/>
              <a:t>;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MembershipType</a:t>
            </a:r>
            <a:r>
              <a:rPr lang="de-DE" sz="200" dirty="0"/>
              <a:t> </a:t>
            </a:r>
            <a:r>
              <a:rPr lang="de-DE" sz="200" dirty="0" err="1"/>
              <a:t>mitgliedsart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Member(String </a:t>
            </a:r>
            <a:r>
              <a:rPr lang="de-DE" sz="200" dirty="0" err="1"/>
              <a:t>vorname</a:t>
            </a:r>
            <a:r>
              <a:rPr lang="de-DE" sz="200" dirty="0"/>
              <a:t>, String </a:t>
            </a:r>
            <a:r>
              <a:rPr lang="de-DE" sz="200" dirty="0" err="1"/>
              <a:t>nachname</a:t>
            </a:r>
            <a:r>
              <a:rPr lang="de-DE" sz="200" dirty="0"/>
              <a:t>,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geburtsdatum</a:t>
            </a:r>
            <a:r>
              <a:rPr lang="de-DE" sz="200" dirty="0"/>
              <a:t>,</a:t>
            </a:r>
          </a:p>
          <a:p>
            <a:r>
              <a:rPr lang="de-DE" sz="200" dirty="0"/>
              <a:t>                  String </a:t>
            </a:r>
            <a:r>
              <a:rPr lang="de-DE" sz="200" dirty="0" err="1"/>
              <a:t>strasse</a:t>
            </a:r>
            <a:r>
              <a:rPr lang="de-DE" sz="200" dirty="0"/>
              <a:t>, String </a:t>
            </a:r>
            <a:r>
              <a:rPr lang="de-DE" sz="200" dirty="0" err="1"/>
              <a:t>plz</a:t>
            </a:r>
            <a:r>
              <a:rPr lang="de-DE" sz="200" dirty="0"/>
              <a:t>, String </a:t>
            </a:r>
            <a:r>
              <a:rPr lang="de-DE" sz="200" dirty="0" err="1"/>
              <a:t>ort</a:t>
            </a:r>
            <a:r>
              <a:rPr lang="de-DE" sz="200" dirty="0"/>
              <a:t>, String email,</a:t>
            </a:r>
          </a:p>
          <a:p>
            <a:r>
              <a:rPr lang="de-DE" sz="200" dirty="0"/>
              <a:t>                  </a:t>
            </a:r>
            <a:r>
              <a:rPr lang="de-DE" sz="200" dirty="0" err="1"/>
              <a:t>MembershipType</a:t>
            </a:r>
            <a:r>
              <a:rPr lang="de-DE" sz="200" dirty="0"/>
              <a:t> </a:t>
            </a:r>
            <a:r>
              <a:rPr lang="de-DE" sz="200" dirty="0" err="1"/>
              <a:t>mitgliedsart</a:t>
            </a:r>
            <a:r>
              <a:rPr lang="de-DE" sz="200" dirty="0"/>
              <a:t>,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this.mitgliedID</a:t>
            </a:r>
            <a:r>
              <a:rPr lang="de-DE" sz="200" dirty="0"/>
              <a:t> = PLACEHOLDER_ID; // ID wird später durch DB gesetzt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vorname</a:t>
            </a:r>
            <a:r>
              <a:rPr lang="de-DE" sz="200" dirty="0"/>
              <a:t> == null || </a:t>
            </a:r>
            <a:r>
              <a:rPr lang="de-DE" sz="200" dirty="0" err="1"/>
              <a:t>vorname.isBlank</a:t>
            </a:r>
            <a:r>
              <a:rPr lang="de-DE" sz="200" dirty="0"/>
              <a:t>())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throw</a:t>
            </a:r>
            <a:r>
              <a:rPr lang="de-DE" sz="200" dirty="0"/>
              <a:t>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IllegalArgumentException</a:t>
            </a:r>
            <a:r>
              <a:rPr lang="de-DE" sz="200" dirty="0"/>
              <a:t>("Die Vorname-Eingabe darf nicht leer sein");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}</a:t>
            </a:r>
          </a:p>
          <a:p>
            <a:endParaRPr lang="de-DE" sz="200" dirty="0"/>
          </a:p>
          <a:p>
            <a:r>
              <a:rPr lang="de-DE" sz="200" dirty="0" err="1"/>
              <a:t>MembershipType</a:t>
            </a:r>
            <a:r>
              <a:rPr lang="de-DE" sz="200" dirty="0"/>
              <a:t> hält lediglich die ID und eine Bezeichnung für eine Mitgliedsart: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</a:t>
            </a:r>
            <a:r>
              <a:rPr lang="de-DE" sz="200" dirty="0" err="1"/>
              <a:t>MembershipType</a:t>
            </a:r>
            <a:r>
              <a:rPr lang="de-DE" sz="200" dirty="0"/>
              <a:t> {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membershipTypeID</a:t>
            </a:r>
            <a:r>
              <a:rPr lang="de-DE" sz="200" dirty="0"/>
              <a:t>; // Primärschlüssel</a:t>
            </a:r>
          </a:p>
          <a:p>
            <a:r>
              <a:rPr lang="de-DE" sz="200" dirty="0"/>
              <a:t>    private final String </a:t>
            </a:r>
            <a:r>
              <a:rPr lang="de-DE" sz="200" dirty="0" err="1"/>
              <a:t>bezeichnung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MembershipType</a:t>
            </a:r>
            <a:r>
              <a:rPr lang="de-DE" sz="200" dirty="0"/>
              <a:t>(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membershipTypeID</a:t>
            </a:r>
            <a:r>
              <a:rPr lang="de-DE" sz="200" dirty="0"/>
              <a:t>, String </a:t>
            </a:r>
            <a:r>
              <a:rPr lang="de-DE" sz="200" dirty="0" err="1"/>
              <a:t>bezeichnung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this.membershipTypeID</a:t>
            </a:r>
            <a:r>
              <a:rPr lang="de-DE" sz="200" dirty="0"/>
              <a:t> = </a:t>
            </a:r>
            <a:r>
              <a:rPr lang="de-DE" sz="200" dirty="0" err="1"/>
              <a:t>membershipTypeID</a:t>
            </a:r>
            <a:r>
              <a:rPr lang="de-DE" sz="200" dirty="0"/>
              <a:t>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this.bezeichnung</a:t>
            </a:r>
            <a:r>
              <a:rPr lang="de-DE" sz="200" dirty="0"/>
              <a:t> = </a:t>
            </a:r>
            <a:r>
              <a:rPr lang="de-DE" sz="200" dirty="0" err="1"/>
              <a:t>bezeichnung</a:t>
            </a:r>
            <a:r>
              <a:rPr lang="de-DE" sz="200" dirty="0"/>
              <a:t>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Was sollte man lernen?</a:t>
            </a:r>
          </a:p>
          <a:p>
            <a:r>
              <a:rPr lang="de-DE" sz="200" dirty="0"/>
              <a:t>Um diese Codebasis zu verstehen und weiterzuentwickeln, sind grundlegende Kenntnisse in folgenden Bereichen nützlich:</a:t>
            </a:r>
          </a:p>
          <a:p>
            <a:endParaRPr lang="de-DE" sz="200" dirty="0"/>
          </a:p>
          <a:p>
            <a:r>
              <a:rPr lang="de-DE" sz="200" dirty="0"/>
              <a:t>Objektorientierte Programmierung in Java: Klassen, Pakete, Methoden und Konstruktoren.</a:t>
            </a:r>
          </a:p>
          <a:p>
            <a:endParaRPr lang="de-DE" sz="200" dirty="0"/>
          </a:p>
          <a:p>
            <a:r>
              <a:rPr lang="de-DE" sz="200" dirty="0"/>
              <a:t>JDBC (Java Database Connectivity) für den Zugriff auf eine MySQL-Datenbank.</a:t>
            </a:r>
          </a:p>
          <a:p>
            <a:endParaRPr lang="de-DE" sz="200" dirty="0"/>
          </a:p>
          <a:p>
            <a:r>
              <a:rPr lang="de-DE" sz="200" dirty="0"/>
              <a:t>SQL-Grundlagen, um Datenbanktabellen zu erstellen und Abfragen zu formulieren.</a:t>
            </a:r>
          </a:p>
          <a:p>
            <a:endParaRPr lang="de-DE" sz="200" dirty="0"/>
          </a:p>
          <a:p>
            <a:r>
              <a:rPr lang="de-DE" sz="200" dirty="0"/>
              <a:t>Umgang mit der Konsole und dem Scanner für Nutzereingaben.</a:t>
            </a:r>
          </a:p>
          <a:p>
            <a:endParaRPr lang="de-DE" sz="200" dirty="0"/>
          </a:p>
          <a:p>
            <a:r>
              <a:rPr lang="de-DE" sz="200" dirty="0"/>
              <a:t>Grundlegende Fehlerbehandlung mit </a:t>
            </a:r>
            <a:r>
              <a:rPr lang="de-DE" sz="200" dirty="0" err="1"/>
              <a:t>try</a:t>
            </a:r>
            <a:r>
              <a:rPr lang="de-DE" sz="200" dirty="0"/>
              <a:t>-catch und sinnvollen Fehlermeldungen.</a:t>
            </a:r>
          </a:p>
          <a:p>
            <a:endParaRPr lang="de-DE" sz="200" dirty="0"/>
          </a:p>
          <a:p>
            <a:r>
              <a:rPr lang="de-DE" sz="200" dirty="0"/>
              <a:t>Die Anwendung ist bewusst einfach gehalten und eignet sich gut, um diese Themen Schritt für Schritt zu lernen.</a:t>
            </a:r>
          </a:p>
        </p:txBody>
      </p:sp>
    </p:spTree>
    <p:extLst>
      <p:ext uri="{BB962C8B-B14F-4D97-AF65-F5344CB8AC3E}">
        <p14:creationId xmlns:p14="http://schemas.microsoft.com/office/powerpoint/2010/main" val="396191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Serversymbol">
                <a:extLst>
                  <a:ext uri="{FF2B5EF4-FFF2-40B4-BE49-F238E27FC236}">
                    <a16:creationId xmlns:a16="http://schemas.microsoft.com/office/drawing/2014/main" id="{BCE72C3F-55B5-2D88-FE91-07859FA38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3112286"/>
                  </p:ext>
                </p:extLst>
              </p:nvPr>
            </p:nvGraphicFramePr>
            <p:xfrm>
              <a:off x="4366220" y="2204864"/>
              <a:ext cx="389534" cy="9361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9534" cy="93610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09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Serversymbol">
                <a:extLst>
                  <a:ext uri="{FF2B5EF4-FFF2-40B4-BE49-F238E27FC236}">
                    <a16:creationId xmlns:a16="http://schemas.microsoft.com/office/drawing/2014/main" id="{BCE72C3F-55B5-2D88-FE91-07859FA38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6220" y="2204864"/>
                <a:ext cx="389534" cy="93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11687BD-969E-99FE-99D4-4190E9603C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77546"/>
                  </p:ext>
                </p:extLst>
              </p:nvPr>
            </p:nvGraphicFramePr>
            <p:xfrm>
              <a:off x="1219200" y="1701800"/>
              <a:ext cx="10360025" cy="4462463"/>
            </p:xfrm>
            <a:graphic>
              <a:graphicData uri="http://schemas.microsoft.com/office/powerpoint/2016/summaryzoom">
                <psuz:summaryZm>
                  <psuz:summaryZmObj sectionId="{5427633C-8CDA-407F-A558-F88C02AE1CA2}">
                    <psuz:zmPr id="{8B1AD7D9-6C95-42A0-AB8E-441ACC56826F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44037" y="156187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D022551-FCE5-45F1-A45B-864C7342C299}">
                    <psuz:zmPr id="{EB686D92-2E8A-4B56-BF22-BB05C2064ACE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46950" y="156187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3041EF85-3BDC-49C3-98DF-F03F8FDEBA3D}">
                    <psuz:zmPr id="{92ECE390-E668-4832-BE9B-8517BC696B0A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44037" y="2298169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81339D8-A085-4CAF-AC9F-1D74F76F36AD}">
                    <psuz:zmPr id="{5488492C-000D-44E4-B60F-691BFC4B3C5B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46950" y="2298169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11687BD-969E-99FE-99D4-4190E9603C6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19200" y="1701800"/>
                <a:ext cx="10360025" cy="4462463"/>
                <a:chOff x="1219200" y="1701800"/>
                <a:chExt cx="10360025" cy="4462463"/>
              </a:xfrm>
            </p:grpSpPr>
            <p:pic>
              <p:nvPicPr>
                <p:cNvPr id="2" name="Grafik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63237" y="1857987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3" name="Grafik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66150" y="1857987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4" name="Grafik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3237" y="3999969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7" name="Grafik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66150" y="3999969"/>
                  <a:ext cx="3569039" cy="2008108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9723F200-D66C-EED3-E1B3-A777D06DD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99" y="693737"/>
            <a:ext cx="10360025" cy="95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1D3C670-18FC-260E-80C9-2B7410F11FF6}"/>
              </a:ext>
            </a:extLst>
          </p:cNvPr>
          <p:cNvSpPr txBox="1">
            <a:spLocks/>
          </p:cNvSpPr>
          <p:nvPr/>
        </p:nvSpPr>
        <p:spPr>
          <a:xfrm>
            <a:off x="12197381" y="5386319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8C05A7D-204C-E670-32CB-816AAA89B71E}"/>
              </a:ext>
            </a:extLst>
          </p:cNvPr>
          <p:cNvSpPr txBox="1">
            <a:spLocks/>
          </p:cNvSpPr>
          <p:nvPr/>
        </p:nvSpPr>
        <p:spPr>
          <a:xfrm>
            <a:off x="14869542" y="4797152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>
                <a:latin typeface="Gill Sans MT" panose="020B0502020104020203" pitchFamily="34" charset="0"/>
              </a:rPr>
              <a:t>Eine datenbankgestützte</a:t>
            </a:r>
            <a:endParaRPr lang="de-DE" sz="3000" cap="all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6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EB4569-3F35-23C2-DFA5-DF1D336B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D77A450-0F7B-9725-4F69-B67FEAFB5591}"/>
              </a:ext>
            </a:extLst>
          </p:cNvPr>
          <p:cNvSpPr txBox="1"/>
          <p:nvPr/>
        </p:nvSpPr>
        <p:spPr>
          <a:xfrm>
            <a:off x="-1" y="4676417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1. </a:t>
            </a:r>
            <a:r>
              <a:rPr lang="de-DE" sz="6000" b="1" dirty="0">
                <a:latin typeface="Gill Sans MT" panose="020B0502020104020203" pitchFamily="34" charset="0"/>
              </a:rPr>
              <a:t>Programmdemonstration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Serversymbol">
                <a:extLst>
                  <a:ext uri="{FF2B5EF4-FFF2-40B4-BE49-F238E27FC236}">
                    <a16:creationId xmlns:a16="http://schemas.microsoft.com/office/drawing/2014/main" id="{6DB0086E-03E5-8A81-A89B-9FAA70D37F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8893595"/>
                  </p:ext>
                </p:extLst>
              </p:nvPr>
            </p:nvGraphicFramePr>
            <p:xfrm>
              <a:off x="5362383" y="976647"/>
              <a:ext cx="1464057" cy="3536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4057" cy="353655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97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Serversymbol">
                <a:extLst>
                  <a:ext uri="{FF2B5EF4-FFF2-40B4-BE49-F238E27FC236}">
                    <a16:creationId xmlns:a16="http://schemas.microsoft.com/office/drawing/2014/main" id="{6DB0086E-03E5-8A81-A89B-9FAA70D37F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2383" y="976647"/>
                <a:ext cx="1464057" cy="353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0F61BFBB-BD29-C36A-7DAC-381807C055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7722924"/>
                  </p:ext>
                </p:extLst>
              </p:nvPr>
            </p:nvGraphicFramePr>
            <p:xfrm>
              <a:off x="5646479" y="2132856"/>
              <a:ext cx="895866" cy="576064"/>
            </p:xfrm>
            <a:graphic>
              <a:graphicData uri="http://schemas.microsoft.com/office/powerpoint/2016/slidezoom">
                <pslz:sldZm>
                  <pslz:sldZmObj sldId="309" cId="3482042135">
                    <pslz:zmPr id="{0F1896E3-8E8C-455E-8275-1016F229A7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5866" cy="5760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extLst>
                  <a:ext uri="{FF2B5EF4-FFF2-40B4-BE49-F238E27FC236}">
                    <a16:creationId xmlns:a16="http://schemas.microsoft.com/office/drawing/2014/main" id="{0F61BFBB-BD29-C36A-7DAC-381807C055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479" y="2132856"/>
                <a:ext cx="895866" cy="5760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1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49F2A-68BA-07FB-86E5-9C784C98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3BB302-31D2-EE2F-53AB-73A239AED509}"/>
              </a:ext>
            </a:extLst>
          </p:cNvPr>
          <p:cNvSpPr txBox="1"/>
          <p:nvPr/>
        </p:nvSpPr>
        <p:spPr>
          <a:xfrm>
            <a:off x="405780" y="2564904"/>
            <a:ext cx="13681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/>
              <a:t>&gt;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08A40-16D3-7E28-1FB6-CE3ACC993EDB}"/>
              </a:ext>
            </a:extLst>
          </p:cNvPr>
          <p:cNvSpPr txBox="1"/>
          <p:nvPr/>
        </p:nvSpPr>
        <p:spPr>
          <a:xfrm>
            <a:off x="1773932" y="2564904"/>
            <a:ext cx="15841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2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0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C85DD9-6D53-6358-6824-479943D9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5AE3B-FAB6-3241-61F8-B1B8E8106F8E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2. </a:t>
            </a:r>
            <a:r>
              <a:rPr lang="de-DE" sz="6000" b="1" dirty="0">
                <a:latin typeface="Gill Sans MT" panose="020B0502020104020203" pitchFamily="34" charset="0"/>
              </a:rPr>
              <a:t>Programmaufbau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706F00C-59D6-8C1E-C530-2DAC134BC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498442"/>
              </p:ext>
            </p:extLst>
          </p:nvPr>
        </p:nvGraphicFramePr>
        <p:xfrm>
          <a:off x="4350973" y="1340768"/>
          <a:ext cx="3486877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E70D3E20-EE77-CF39-07D2-DB440A0BDA4A}"/>
              </a:ext>
            </a:extLst>
          </p:cNvPr>
          <p:cNvSpPr/>
          <p:nvPr/>
        </p:nvSpPr>
        <p:spPr>
          <a:xfrm>
            <a:off x="5770085" y="155679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67292CA-91AA-C8C9-3EDB-3FF57C6A2C71}"/>
              </a:ext>
            </a:extLst>
          </p:cNvPr>
          <p:cNvSpPr/>
          <p:nvPr/>
        </p:nvSpPr>
        <p:spPr>
          <a:xfrm>
            <a:off x="5655785" y="203304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9" name="Grafik 17" descr="Zahnrad mit einfarbiger Füllung">
            <a:extLst>
              <a:ext uri="{FF2B5EF4-FFF2-40B4-BE49-F238E27FC236}">
                <a16:creationId xmlns:a16="http://schemas.microsoft.com/office/drawing/2014/main" id="{376E68A5-566C-B1D3-EDA7-B5345D53A361}"/>
              </a:ext>
            </a:extLst>
          </p:cNvPr>
          <p:cNvSpPr/>
          <p:nvPr/>
        </p:nvSpPr>
        <p:spPr>
          <a:xfrm>
            <a:off x="5770085" y="3645582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24" name="Grafik 23" descr="Datenbank mit einfarbiger Füllung">
            <a:extLst>
              <a:ext uri="{FF2B5EF4-FFF2-40B4-BE49-F238E27FC236}">
                <a16:creationId xmlns:a16="http://schemas.microsoft.com/office/drawing/2014/main" id="{90A03210-D2CC-8DB4-7093-76C4CA8B3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7685" y="246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8238F8-2003-ACBD-5BD5-9A07DABE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2363DCB-993D-E499-ECFC-A9F84FD7718F}"/>
              </a:ext>
            </a:extLst>
          </p:cNvPr>
          <p:cNvSpPr txBox="1"/>
          <p:nvPr/>
        </p:nvSpPr>
        <p:spPr>
          <a:xfrm>
            <a:off x="-2" y="7389440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2. </a:t>
            </a:r>
            <a:r>
              <a:rPr lang="de-DE" sz="6000" b="1" dirty="0">
                <a:latin typeface="Gill Sans MT" panose="020B0502020104020203" pitchFamily="34" charset="0"/>
              </a:rPr>
              <a:t>Programmaufbau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CB88D4B-C2F0-5100-025D-002FB96FE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685182"/>
              </p:ext>
            </p:extLst>
          </p:nvPr>
        </p:nvGraphicFramePr>
        <p:xfrm>
          <a:off x="3138272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76CA3C0-1913-321B-3695-573D53211009}"/>
              </a:ext>
            </a:extLst>
          </p:cNvPr>
          <p:cNvSpPr/>
          <p:nvPr/>
        </p:nvSpPr>
        <p:spPr>
          <a:xfrm>
            <a:off x="4120480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1C4CC8A-AD44-2ADE-D97E-68F44DA1DEE1}"/>
              </a:ext>
            </a:extLst>
          </p:cNvPr>
          <p:cNvSpPr/>
          <p:nvPr/>
        </p:nvSpPr>
        <p:spPr>
          <a:xfrm>
            <a:off x="4006180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C3AD2704-58C7-C86B-DCB6-3B92E071D2D5}"/>
              </a:ext>
            </a:extLst>
          </p:cNvPr>
          <p:cNvSpPr/>
          <p:nvPr/>
        </p:nvSpPr>
        <p:spPr>
          <a:xfrm>
            <a:off x="4006180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43291FDC-7C58-95FA-F008-AB774A360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5314" y="2935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7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36D5FE-EDE1-FD16-64AB-4CA4FB90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B5A787D-4135-9B41-630C-3726F9506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89375"/>
              </p:ext>
            </p:extLst>
          </p:nvPr>
        </p:nvGraphicFramePr>
        <p:xfrm>
          <a:off x="-314300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9DCF5C52-A2DE-68B7-1F87-7F83EE2DEBE7}"/>
              </a:ext>
            </a:extLst>
          </p:cNvPr>
          <p:cNvSpPr/>
          <p:nvPr/>
        </p:nvSpPr>
        <p:spPr>
          <a:xfrm>
            <a:off x="667908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05E96B7E-9594-56A3-0AB6-E39053BF223A}"/>
              </a:ext>
            </a:extLst>
          </p:cNvPr>
          <p:cNvSpPr/>
          <p:nvPr/>
        </p:nvSpPr>
        <p:spPr>
          <a:xfrm>
            <a:off x="553608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326276C6-E952-75A9-D7B3-C6B393BF1A63}"/>
              </a:ext>
            </a:extLst>
          </p:cNvPr>
          <p:cNvSpPr/>
          <p:nvPr/>
        </p:nvSpPr>
        <p:spPr>
          <a:xfrm>
            <a:off x="553608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5384ED0E-F4F5-877F-93E2-190A3514D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42" y="2935796"/>
            <a:ext cx="914400" cy="914400"/>
          </a:xfrm>
          <a:prstGeom prst="rect">
            <a:avLst/>
          </a:prstGeom>
        </p:spPr>
      </p:pic>
      <p:pic>
        <p:nvPicPr>
          <p:cNvPr id="9" name="Grafik 8" descr="Server mit einfarbiger Füllung">
            <a:extLst>
              <a:ext uri="{FF2B5EF4-FFF2-40B4-BE49-F238E27FC236}">
                <a16:creationId xmlns:a16="http://schemas.microsoft.com/office/drawing/2014/main" id="{7C0272ED-393D-E730-3417-65A8B63003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580" y="1555527"/>
            <a:ext cx="4306398" cy="4306398"/>
          </a:xfrm>
          <a:prstGeom prst="rect">
            <a:avLst/>
          </a:prstGeom>
        </p:spPr>
      </p:pic>
      <p:pic>
        <p:nvPicPr>
          <p:cNvPr id="11" name="Grafik 10" descr="Ethernet mit einfarbiger Füllung">
            <a:extLst>
              <a:ext uri="{FF2B5EF4-FFF2-40B4-BE49-F238E27FC236}">
                <a16:creationId xmlns:a16="http://schemas.microsoft.com/office/drawing/2014/main" id="{4A4FB821-C587-9DD9-3129-99EBDFE96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8330" y="2555079"/>
            <a:ext cx="2258250" cy="17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394EDF-3945-2E81-80FF-FBB80843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583ABF0-82E0-3DA1-A9BC-4898D1719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40360"/>
              </p:ext>
            </p:extLst>
          </p:nvPr>
        </p:nvGraphicFramePr>
        <p:xfrm>
          <a:off x="-1" y="0"/>
          <a:ext cx="12188825" cy="263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E2E1C321-4608-D6F2-8CF1-FEB87C3D58EF}"/>
              </a:ext>
            </a:extLst>
          </p:cNvPr>
          <p:cNvSpPr/>
          <p:nvPr/>
        </p:nvSpPr>
        <p:spPr>
          <a:xfrm>
            <a:off x="523739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05436C12-53A7-8B6D-B864-F4171D77900A}"/>
              </a:ext>
            </a:extLst>
          </p:cNvPr>
          <p:cNvSpPr/>
          <p:nvPr/>
        </p:nvSpPr>
        <p:spPr>
          <a:xfrm>
            <a:off x="871906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/>
              <a:t>Main</a:t>
            </a: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B004C89-56C9-D0D2-F98B-7EC3C33C9525}"/>
              </a:ext>
            </a:extLst>
          </p:cNvPr>
          <p:cNvSpPr/>
          <p:nvPr/>
        </p:nvSpPr>
        <p:spPr>
          <a:xfrm>
            <a:off x="523739" y="2133380"/>
            <a:ext cx="348167" cy="34816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81671"/>
                </a:lnTo>
                <a:lnTo>
                  <a:pt x="348167" y="3481671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CF18EDC0-6BA7-51F5-F2D6-AAD81C2188F6}"/>
              </a:ext>
            </a:extLst>
          </p:cNvPr>
          <p:cNvSpPr/>
          <p:nvPr/>
        </p:nvSpPr>
        <p:spPr>
          <a:xfrm>
            <a:off x="871906" y="4744633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MemberManager</a:t>
            </a:r>
            <a:endParaRPr lang="de-DE" sz="2800" kern="1200" dirty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1E3A947-2D4F-449C-D4F6-CDC0665BF480}"/>
              </a:ext>
            </a:extLst>
          </p:cNvPr>
          <p:cNvSpPr/>
          <p:nvPr/>
        </p:nvSpPr>
        <p:spPr>
          <a:xfrm>
            <a:off x="4702490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19B6D1-CCE4-568B-A76C-D414DA58F041}"/>
              </a:ext>
            </a:extLst>
          </p:cNvPr>
          <p:cNvSpPr/>
          <p:nvPr/>
        </p:nvSpPr>
        <p:spPr>
          <a:xfrm>
            <a:off x="5050657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DatabaseManager</a:t>
            </a:r>
            <a:endParaRPr lang="de-DE" sz="2800" kern="1200" dirty="0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B73F439A-FE00-55D2-E61A-C17217EBCC33}"/>
              </a:ext>
            </a:extLst>
          </p:cNvPr>
          <p:cNvSpPr/>
          <p:nvPr/>
        </p:nvSpPr>
        <p:spPr>
          <a:xfrm>
            <a:off x="8881241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4374D8E-CC7C-81E7-7F13-0C6D5059E99B}"/>
              </a:ext>
            </a:extLst>
          </p:cNvPr>
          <p:cNvSpPr/>
          <p:nvPr/>
        </p:nvSpPr>
        <p:spPr>
          <a:xfrm>
            <a:off x="9229408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/>
              <a:t>Member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06E0862-76A2-AD88-D00D-926BD726C909}"/>
              </a:ext>
            </a:extLst>
          </p:cNvPr>
          <p:cNvSpPr/>
          <p:nvPr/>
        </p:nvSpPr>
        <p:spPr>
          <a:xfrm>
            <a:off x="8881241" y="2133380"/>
            <a:ext cx="348167" cy="34816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81671"/>
                </a:lnTo>
                <a:lnTo>
                  <a:pt x="348167" y="3481671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234AC1B3-0737-8CB9-EFAE-23FF2EA38342}"/>
              </a:ext>
            </a:extLst>
          </p:cNvPr>
          <p:cNvSpPr/>
          <p:nvPr/>
        </p:nvSpPr>
        <p:spPr>
          <a:xfrm>
            <a:off x="9229408" y="4744633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MembershipType</a:t>
            </a:r>
            <a:endParaRPr lang="de-DE" sz="2800" kern="12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B787804F-8CB2-5A55-E573-0AFCD48418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4962104"/>
                  </p:ext>
                </p:extLst>
              </p:nvPr>
            </p:nvGraphicFramePr>
            <p:xfrm>
              <a:off x="4570808" y="4715136"/>
              <a:ext cx="3047206" cy="1714500"/>
            </p:xfrm>
            <a:graphic>
              <a:graphicData uri="http://schemas.microsoft.com/office/powerpoint/2016/slidezoom">
                <pslz:sldZm>
                  <pslz:sldZmObj sldId="296" cId="474240334">
                    <pslz:zmPr id="{33A9D759-A110-4189-9F2B-12D0887FFCE8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extLst>
                  <a:ext uri="{FF2B5EF4-FFF2-40B4-BE49-F238E27FC236}">
                    <a16:creationId xmlns:a16="http://schemas.microsoft.com/office/drawing/2014/main" id="{B787804F-8CB2-5A55-E573-0AFCD48418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0808" y="4715136"/>
                <a:ext cx="3047206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fik 14" descr="Ethernet mit einfarbiger Füllung">
            <a:extLst>
              <a:ext uri="{FF2B5EF4-FFF2-40B4-BE49-F238E27FC236}">
                <a16:creationId xmlns:a16="http://schemas.microsoft.com/office/drawing/2014/main" id="{EBEC6F73-246C-1D5B-ACE4-D78DB8345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571679" y="2492896"/>
            <a:ext cx="2258250" cy="1747842"/>
          </a:xfrm>
          <a:prstGeom prst="rect">
            <a:avLst/>
          </a:prstGeom>
        </p:spPr>
      </p:pic>
      <p:pic>
        <p:nvPicPr>
          <p:cNvPr id="16" name="Grafik 15" descr="Server mit einfarbiger Füllung">
            <a:extLst>
              <a:ext uri="{FF2B5EF4-FFF2-40B4-BE49-F238E27FC236}">
                <a16:creationId xmlns:a16="http://schemas.microsoft.com/office/drawing/2014/main" id="{30F5ED7F-7885-49C9-2463-7AAE21BB17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0208" y="1335100"/>
            <a:ext cx="4306398" cy="43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1912</Words>
  <Application>Microsoft Office PowerPoint</Application>
  <PresentationFormat>Benutzerdefiniert</PresentationFormat>
  <Paragraphs>342</Paragraphs>
  <Slides>29</Slides>
  <Notes>17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Aharoni</vt:lpstr>
      <vt:lpstr>Aptos</vt:lpstr>
      <vt:lpstr>Arial</vt:lpstr>
      <vt:lpstr>Calibri</vt:lpstr>
      <vt:lpstr>Gill Sans MT</vt:lpstr>
      <vt:lpstr>Technologie 16:9</vt:lpstr>
      <vt:lpstr>PowerPoint-Präsentation</vt:lpstr>
      <vt:lpstr>PowerPoint-Präsentation</vt:lpstr>
      <vt:lpstr>Überblick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Datenbankanbindung mit JDBC</vt:lpstr>
      <vt:lpstr>Hinzufügen eines Mitglieds zur Datenbank  Teil 1</vt:lpstr>
      <vt:lpstr>Hinzufügen eines Mitglieds zur Datenbank Teil 2</vt:lpstr>
      <vt:lpstr>Datenzugriff mit „INNER JOIN“</vt:lpstr>
      <vt:lpstr>Eingabevalidierung</vt:lpstr>
      <vt:lpstr>PowerPoint-Präsentation</vt:lpstr>
      <vt:lpstr>Zusammenfassung der Funktionen</vt:lpstr>
      <vt:lpstr>Fazit &amp; Ausblick</vt:lpstr>
      <vt:lpstr>Danke für ihre Aufmerksamkeit</vt:lpstr>
      <vt:lpstr>PowerPoint-Präsentation</vt:lpstr>
      <vt:lpstr>Digitale Quellen</vt:lpstr>
      <vt:lpstr>Analoge Quellen</vt:lpstr>
      <vt:lpstr>KI-Nutzung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Pflichtpräsentation</dc:title>
  <dc:creator>Moritz Glaser</dc:creator>
  <cp:lastModifiedBy>Moritz Glaser-Schule</cp:lastModifiedBy>
  <cp:revision>11</cp:revision>
  <dcterms:created xsi:type="dcterms:W3CDTF">2024-12-17T14:00:30Z</dcterms:created>
  <dcterms:modified xsi:type="dcterms:W3CDTF">2025-06-10T15:56:24Z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